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9" r:id="rId3"/>
    <p:sldId id="272" r:id="rId4"/>
    <p:sldId id="271" r:id="rId5"/>
    <p:sldId id="289" r:id="rId6"/>
    <p:sldId id="263" r:id="rId7"/>
    <p:sldId id="283" r:id="rId8"/>
    <p:sldId id="264" r:id="rId9"/>
    <p:sldId id="281" r:id="rId10"/>
    <p:sldId id="282" r:id="rId11"/>
    <p:sldId id="273" r:id="rId12"/>
    <p:sldId id="276"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256"/>
    <a:srgbClr val="3772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9" autoAdjust="0"/>
    <p:restoredTop sz="79161" autoAdjust="0"/>
  </p:normalViewPr>
  <p:slideViewPr>
    <p:cSldViewPr snapToGrid="0" snapToObjects="1">
      <p:cViewPr varScale="1">
        <p:scale>
          <a:sx n="102" d="100"/>
          <a:sy n="102" d="100"/>
        </p:scale>
        <p:origin x="1360" y="184"/>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0F3C25-22A0-4ACB-BD80-839DD4C26EBA}" type="datetimeFigureOut">
              <a:rPr lang="en-US" smtClean="0"/>
              <a:t>9/18/23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96B969-4171-449D-8849-3CC410D03716}" type="slidenum">
              <a:rPr lang="en-US" smtClean="0"/>
              <a:t>‹#›</a:t>
            </a:fld>
            <a:endParaRPr lang="en-US"/>
          </a:p>
        </p:txBody>
      </p:sp>
    </p:spTree>
    <p:extLst>
      <p:ext uri="{BB962C8B-B14F-4D97-AF65-F5344CB8AC3E}">
        <p14:creationId xmlns:p14="http://schemas.microsoft.com/office/powerpoint/2010/main" val="4281084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Pray OFFERING</a:t>
            </a:r>
          </a:p>
          <a:p>
            <a:endParaRPr lang="en-US" b="1" baseline="0" dirty="0"/>
          </a:p>
          <a:p>
            <a:r>
              <a:rPr lang="en-US" b="1" baseline="0" dirty="0"/>
              <a:t>Prepare hearts AMEN</a:t>
            </a:r>
          </a:p>
          <a:p>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On the teaching team seldom do come up with a good tittle but this is one good tittle  </a:t>
            </a:r>
            <a:r>
              <a:rPr lang="en-US" b="0" i="1" baseline="0" dirty="0"/>
              <a:t>(maybe because is quote from John </a:t>
            </a:r>
            <a:r>
              <a:rPr lang="en-US" b="0" i="1" baseline="0" dirty="0" err="1"/>
              <a:t>Wimber</a:t>
            </a:r>
            <a:r>
              <a:rPr lang="en-US" b="0" i="1" baseline="0" dirty="0"/>
              <a:t>) </a:t>
            </a:r>
          </a:p>
          <a:p>
            <a:r>
              <a:rPr lang="en-US" baseline="0" dirty="0"/>
              <a:t>I catchy, it explain what the series is about</a:t>
            </a:r>
          </a:p>
          <a:p>
            <a:endParaRPr lang="en-US" baseline="0" dirty="0"/>
          </a:p>
          <a:p>
            <a:r>
              <a:rPr lang="en-US" b="1" baseline="0" dirty="0"/>
              <a:t>It so good,  I hope you to memorize it… </a:t>
            </a:r>
            <a:r>
              <a:rPr lang="en-US" baseline="0" dirty="0"/>
              <a:t>7 words capture a true about how it is we follow Jesus how we get what Jesus has for us.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Last Caleb started series set the foundation what</a:t>
            </a:r>
            <a:r>
              <a:rPr lang="en-US" b="1" baseline="0" dirty="0"/>
              <a:t> we mean by </a:t>
            </a:r>
            <a:r>
              <a:rPr lang="en-US" baseline="0" dirty="0"/>
              <a:t>“The way in is the way on” and how it connected to the KOG </a:t>
            </a:r>
            <a:r>
              <a:rPr lang="en-US" i="1" baseline="0" dirty="0"/>
              <a:t>(which we have talking about all of 2023) If you haven’t go to vcclife.org and  listen or watch the teaching</a:t>
            </a:r>
            <a:endParaRPr lang="en-US" b="1" baseline="0" dirty="0"/>
          </a:p>
          <a:p>
            <a:endParaRPr lang="en-US" b="1" dirty="0"/>
          </a:p>
        </p:txBody>
      </p:sp>
      <p:sp>
        <p:nvSpPr>
          <p:cNvPr id="4" name="Slide Number Placeholder 3"/>
          <p:cNvSpPr>
            <a:spLocks noGrp="1"/>
          </p:cNvSpPr>
          <p:nvPr>
            <p:ph type="sldNum" sz="quarter" idx="10"/>
          </p:nvPr>
        </p:nvSpPr>
        <p:spPr/>
        <p:txBody>
          <a:bodyPr/>
          <a:lstStyle/>
          <a:p>
            <a:fld id="{AA96B969-4171-449D-8849-3CC410D03716}" type="slidenum">
              <a:rPr lang="en-US" smtClean="0"/>
              <a:t>1</a:t>
            </a:fld>
            <a:endParaRPr lang="en-US"/>
          </a:p>
        </p:txBody>
      </p:sp>
    </p:spTree>
    <p:extLst>
      <p:ext uri="{BB962C8B-B14F-4D97-AF65-F5344CB8AC3E}">
        <p14:creationId xmlns:p14="http://schemas.microsoft.com/office/powerpoint/2010/main" val="3468340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Romans 5:1-8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5 </a:t>
            </a:r>
            <a:r>
              <a:rPr lang="en-US" sz="1200" u="sng" dirty="0">
                <a:solidFill>
                  <a:srgbClr val="FFC000"/>
                </a:solidFill>
              </a:rPr>
              <a:t>because God’s love has been poured out into our hearts through the Holy Spirit, who has been given to us</a:t>
            </a:r>
            <a:r>
              <a:rPr lang="en-US" sz="1200" dirty="0">
                <a:solidFill>
                  <a:srgbClr val="FFC000"/>
                </a:solidFill>
              </a:rPr>
              <a:t>. 6 You see, at just the right time, when we were still powerless, Christ died for the ungodly. 7 Very rarely will anyone die for a righteous person, though for a good person someone might possibly dare to die. 8 But </a:t>
            </a:r>
            <a:r>
              <a:rPr lang="en-US" sz="1200" u="sng" dirty="0">
                <a:solidFill>
                  <a:srgbClr val="FFC000"/>
                </a:solidFill>
              </a:rPr>
              <a:t>God demonstrates his own love for us in this: While we were still sinners, Christ died for us.</a:t>
            </a:r>
          </a:p>
          <a:p>
            <a:endParaRPr lang="en-US" dirty="0"/>
          </a:p>
          <a:p>
            <a:endParaRPr lang="en-US" b="1" dirty="0"/>
          </a:p>
          <a:p>
            <a:r>
              <a:rPr lang="en-US" b="1" dirty="0"/>
              <a:t>Poured</a:t>
            </a:r>
            <a:r>
              <a:rPr lang="en-US" b="1" baseline="0" dirty="0"/>
              <a:t> His live into our hearts through the HS which has been given to us. </a:t>
            </a:r>
          </a:p>
          <a:p>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The last part in verse #8 </a:t>
            </a:r>
            <a:r>
              <a:rPr lang="en-US" sz="1200" dirty="0">
                <a:solidFill>
                  <a:srgbClr val="FFC000"/>
                </a:solidFill>
              </a:rPr>
              <a:t>But </a:t>
            </a:r>
            <a:r>
              <a:rPr lang="en-US" sz="1200" u="sng" dirty="0">
                <a:solidFill>
                  <a:srgbClr val="FFC000"/>
                </a:solidFill>
              </a:rPr>
              <a:t>God demonstrates his own love for us in this: While we were still sinners, Christ died for 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dirty="0">
              <a:solidFill>
                <a:srgbClr val="FFC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dirty="0">
                <a:solidFill>
                  <a:srgbClr val="FFC000"/>
                </a:solidFill>
              </a:rPr>
              <a:t>Here what that means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dirty="0">
              <a:solidFill>
                <a:srgbClr val="FFC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dirty="0">
                <a:solidFill>
                  <a:srgbClr val="FFC000"/>
                </a:solidFill>
              </a:rPr>
              <a:t>If you feel you are Far away from</a:t>
            </a:r>
            <a:r>
              <a:rPr lang="en-US" sz="1200" b="1" u="none" baseline="0" dirty="0">
                <a:solidFill>
                  <a:srgbClr val="FFC000"/>
                </a:solidFill>
              </a:rPr>
              <a:t> God… done things or doing things that you feel bad about but keep doing them  </a:t>
            </a:r>
            <a:r>
              <a:rPr lang="en-US" sz="1200" b="0" u="none" baseline="0" dirty="0">
                <a:solidFill>
                  <a:srgbClr val="FFC000"/>
                </a:solidFill>
              </a:rPr>
              <a:t>(you are fully loved by God)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dirty="0">
              <a:solidFill>
                <a:srgbClr val="FFC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dirty="0">
              <a:solidFill>
                <a:srgbClr val="FFC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dirty="0">
                <a:solidFill>
                  <a:srgbClr val="FFC000"/>
                </a:solidFill>
              </a:rPr>
              <a:t>If here maybe you are feeling drawn</a:t>
            </a:r>
            <a:r>
              <a:rPr lang="en-US" sz="1200" b="1" u="none" baseline="0" dirty="0">
                <a:solidFill>
                  <a:srgbClr val="FFC000"/>
                </a:solidFill>
              </a:rPr>
              <a:t> to God  but are </a:t>
            </a:r>
            <a:r>
              <a:rPr lang="en-US" sz="1200" b="1" u="none" dirty="0">
                <a:solidFill>
                  <a:srgbClr val="FFC000"/>
                </a:solidFill>
              </a:rPr>
              <a:t>not follower</a:t>
            </a:r>
            <a:r>
              <a:rPr lang="en-US" sz="1200" b="1" u="none" baseline="0" dirty="0">
                <a:solidFill>
                  <a:srgbClr val="FFC000"/>
                </a:solidFill>
              </a:rPr>
              <a:t> of Jesus you receive the forgiveness and grace God is offering you. </a:t>
            </a:r>
            <a:r>
              <a:rPr lang="en-US" sz="1200" b="0" u="none" baseline="0" dirty="0">
                <a:solidFill>
                  <a:srgbClr val="FFC000"/>
                </a:solidFill>
              </a:rPr>
              <a:t>(you are fully are loved by God)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baseline="0" dirty="0">
              <a:solidFill>
                <a:srgbClr val="FFC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baseline="0" dirty="0">
                <a:solidFill>
                  <a:srgbClr val="FFC000"/>
                </a:solidFill>
              </a:rPr>
              <a:t>Maybe you know Jesus but you keeping out of you life, or have entryway </a:t>
            </a:r>
            <a:r>
              <a:rPr lang="en-US" sz="1200" b="0" u="none" baseline="0" dirty="0">
                <a:solidFill>
                  <a:srgbClr val="FFC000"/>
                </a:solidFill>
              </a:rPr>
              <a:t>(you are fully are loved by God)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baseline="0" dirty="0">
              <a:solidFill>
                <a:srgbClr val="FFC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baseline="0" dirty="0">
                <a:solidFill>
                  <a:srgbClr val="FFC000"/>
                </a:solidFill>
              </a:rPr>
              <a:t>Or if you are committed to following Jesus </a:t>
            </a:r>
            <a:r>
              <a:rPr lang="en-US" sz="1200" b="0" u="none" baseline="0" dirty="0">
                <a:solidFill>
                  <a:srgbClr val="FFC000"/>
                </a:solidFill>
              </a:rPr>
              <a:t>(you are fully love by God)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dirty="0">
              <a:solidFill>
                <a:srgbClr val="FFC000"/>
              </a:solidFill>
            </a:endParaRPr>
          </a:p>
          <a:p>
            <a:endParaRPr lang="en-US" b="1" dirty="0"/>
          </a:p>
        </p:txBody>
      </p:sp>
      <p:sp>
        <p:nvSpPr>
          <p:cNvPr id="4" name="Slide Number Placeholder 3"/>
          <p:cNvSpPr>
            <a:spLocks noGrp="1"/>
          </p:cNvSpPr>
          <p:nvPr>
            <p:ph type="sldNum" sz="quarter" idx="10"/>
          </p:nvPr>
        </p:nvSpPr>
        <p:spPr/>
        <p:txBody>
          <a:bodyPr/>
          <a:lstStyle/>
          <a:p>
            <a:fld id="{AA96B969-4171-449D-8849-3CC410D03716}" type="slidenum">
              <a:rPr lang="en-US" smtClean="0"/>
              <a:t>10</a:t>
            </a:fld>
            <a:endParaRPr lang="en-US"/>
          </a:p>
        </p:txBody>
      </p:sp>
    </p:spTree>
    <p:extLst>
      <p:ext uri="{BB962C8B-B14F-4D97-AF65-F5344CB8AC3E}">
        <p14:creationId xmlns:p14="http://schemas.microsoft.com/office/powerpoint/2010/main" val="3754919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We live in, know, rely on, are confident in,  and are transformed by God’s love for us</a:t>
            </a:r>
          </a:p>
          <a:p>
            <a:pPr marL="0" indent="0">
              <a:buNone/>
            </a:pPr>
            <a:endParaRPr lang="en-US" sz="1200" b="1" dirty="0"/>
          </a:p>
          <a:p>
            <a:pPr marL="0" indent="0">
              <a:buNone/>
            </a:pPr>
            <a:r>
              <a:rPr lang="en-US" sz="1200" b="1" dirty="0"/>
              <a:t>1 John 4:15-17  </a:t>
            </a:r>
            <a:r>
              <a:rPr lang="en-US" sz="1200" dirty="0"/>
              <a:t>If anyone acknowledges that Jesus is the Son of God, </a:t>
            </a:r>
            <a:r>
              <a:rPr lang="en-US" sz="1200" b="1" u="sng" dirty="0"/>
              <a:t>God lives in them and they in God</a:t>
            </a:r>
            <a:r>
              <a:rPr lang="en-US" sz="1200" dirty="0"/>
              <a:t>. 16 And so we </a:t>
            </a:r>
            <a:r>
              <a:rPr lang="en-US" sz="1200" b="1" u="sng" dirty="0"/>
              <a:t>know and rely on the love God has for us.</a:t>
            </a:r>
          </a:p>
          <a:p>
            <a:pPr marL="0" indent="0">
              <a:buNone/>
            </a:pPr>
            <a:endParaRPr lang="en-US" sz="1200" dirty="0"/>
          </a:p>
          <a:p>
            <a:pPr marL="0" indent="0">
              <a:buNone/>
            </a:pPr>
            <a:r>
              <a:rPr lang="en-US" sz="1200" b="1" dirty="0"/>
              <a:t>God is love. </a:t>
            </a:r>
            <a:r>
              <a:rPr lang="en-US" sz="1200" dirty="0"/>
              <a:t>Whoever </a:t>
            </a:r>
            <a:r>
              <a:rPr lang="en-US" sz="1200" b="1" u="sng" dirty="0"/>
              <a:t>lives in love lives in God, and God in them</a:t>
            </a:r>
            <a:r>
              <a:rPr lang="en-US" sz="1200" dirty="0"/>
              <a:t>. 17 This </a:t>
            </a:r>
            <a:r>
              <a:rPr lang="en-US" sz="1200" b="1" dirty="0"/>
              <a:t>is how love is made complete among us </a:t>
            </a:r>
            <a:r>
              <a:rPr lang="en-US" sz="1200" dirty="0"/>
              <a:t>so that we will have </a:t>
            </a:r>
            <a:r>
              <a:rPr lang="en-US" sz="1200" b="1" dirty="0"/>
              <a:t>confidence on the day of judgment</a:t>
            </a:r>
            <a:r>
              <a:rPr lang="en-US" sz="1200" dirty="0"/>
              <a:t>: In this world, </a:t>
            </a:r>
            <a:r>
              <a:rPr lang="en-US" sz="1200" b="1" u="sng" dirty="0"/>
              <a:t>we are like Jesus. </a:t>
            </a:r>
          </a:p>
          <a:p>
            <a:pPr marL="0" indent="0">
              <a:buNone/>
            </a:pPr>
            <a:endParaRPr lang="en-US" sz="1200" dirty="0"/>
          </a:p>
          <a:p>
            <a:pPr marL="0" indent="0">
              <a:buNone/>
            </a:pPr>
            <a:r>
              <a:rPr lang="en-US" sz="1200" dirty="0"/>
              <a:t>God love you means: </a:t>
            </a:r>
          </a:p>
          <a:p>
            <a:pPr marL="0" indent="0">
              <a:buNone/>
            </a:pPr>
            <a:r>
              <a:rPr lang="en-US" sz="1200" dirty="0"/>
              <a:t>He wants to be with you  (God lives in them and they in God) </a:t>
            </a:r>
          </a:p>
          <a:p>
            <a:pPr marL="0" indent="0">
              <a:buNone/>
            </a:pPr>
            <a:r>
              <a:rPr lang="en-US" sz="1200" dirty="0"/>
              <a:t>He longs for you receive</a:t>
            </a:r>
            <a:r>
              <a:rPr lang="en-US" sz="1200" baseline="0" dirty="0"/>
              <a:t> His love for you </a:t>
            </a:r>
            <a:endParaRPr lang="en-US" sz="1200" dirty="0"/>
          </a:p>
          <a:p>
            <a:pPr marL="0" indent="0">
              <a:buNone/>
            </a:pPr>
            <a:r>
              <a:rPr lang="en-US" sz="1200" dirty="0"/>
              <a:t>He desired to</a:t>
            </a:r>
            <a:r>
              <a:rPr lang="en-US" sz="1200" baseline="0" dirty="0"/>
              <a:t> for us to respond you His love </a:t>
            </a:r>
          </a:p>
          <a:p>
            <a:pPr marL="0" indent="0">
              <a:buNone/>
            </a:pPr>
            <a:r>
              <a:rPr lang="en-US" sz="1200" baseline="0" dirty="0"/>
              <a:t>He want to complete Love (show us more DWH) </a:t>
            </a:r>
            <a:endParaRPr lang="en-US" sz="1200" dirty="0"/>
          </a:p>
          <a:p>
            <a:pPr marL="0" indent="0">
              <a:buNone/>
            </a:pPr>
            <a:r>
              <a:rPr lang="en-US" sz="1200" dirty="0"/>
              <a:t>He wants us to Know and rely on the He has for us.   </a:t>
            </a:r>
          </a:p>
          <a:p>
            <a:pPr marL="0" indent="0">
              <a:buNone/>
            </a:pPr>
            <a:endParaRPr lang="en-US" sz="1200" dirty="0"/>
          </a:p>
          <a:p>
            <a:pPr marL="0" indent="0">
              <a:buNone/>
            </a:pPr>
            <a:r>
              <a:rPr lang="en-US" sz="1200" dirty="0"/>
              <a:t>When we rely</a:t>
            </a:r>
            <a:r>
              <a:rPr lang="en-US" sz="1200" baseline="0" dirty="0"/>
              <a:t>/</a:t>
            </a:r>
            <a:r>
              <a:rPr lang="en-US" sz="1200" dirty="0"/>
              <a:t>trust in His</a:t>
            </a:r>
            <a:r>
              <a:rPr lang="en-US" sz="1200" baseline="0" dirty="0"/>
              <a:t> love… we know/experience His love for us</a:t>
            </a:r>
          </a:p>
          <a:p>
            <a:pPr marL="0" indent="0">
              <a:buNone/>
            </a:pPr>
            <a:r>
              <a:rPr lang="en-US" sz="1200" baseline="0" dirty="0"/>
              <a:t>And when we know/experience His for us we grow in confidence in His love for us and are able to more fully rely on Him. </a:t>
            </a:r>
            <a:endParaRPr lang="en-US" sz="1200" dirty="0"/>
          </a:p>
          <a:p>
            <a:pPr marL="0" inden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a:t>Picture </a:t>
            </a:r>
          </a:p>
          <a:p>
            <a:pPr marL="0" indent="0">
              <a:buNone/>
            </a:pPr>
            <a:r>
              <a:rPr lang="en-US" sz="1200" dirty="0"/>
              <a:t>Letting</a:t>
            </a:r>
            <a:r>
              <a:rPr lang="en-US" sz="1200" baseline="0" dirty="0"/>
              <a:t> in to the rooms of life…. Want to come and dwell the real….  Not as a guest </a:t>
            </a:r>
          </a:p>
          <a:p>
            <a:pPr marL="0" indent="0">
              <a:buNone/>
            </a:pPr>
            <a:endParaRPr lang="en-US" sz="1200" baseline="0" dirty="0"/>
          </a:p>
          <a:p>
            <a:pPr marL="0" indent="0">
              <a:buNone/>
            </a:pPr>
            <a:r>
              <a:rPr lang="en-US" sz="1200" baseline="0" dirty="0"/>
              <a:t>And the closets </a:t>
            </a:r>
          </a:p>
          <a:p>
            <a:pPr marL="0" indent="0">
              <a:buNone/>
            </a:pPr>
            <a:endParaRPr lang="en-US" sz="1200" baseline="0" dirty="0"/>
          </a:p>
          <a:p>
            <a:pPr marL="0" indent="0">
              <a:buNone/>
            </a:pPr>
            <a:r>
              <a:rPr lang="en-US" sz="1200" baseline="0" dirty="0"/>
              <a:t>Journal of letting in to areas of my life that I know I need Him in … but fear to let in </a:t>
            </a:r>
          </a:p>
          <a:p>
            <a:pPr marL="0" indent="0">
              <a:buNone/>
            </a:pPr>
            <a:endParaRPr lang="en-US" sz="1200" baseline="0" dirty="0"/>
          </a:p>
          <a:p>
            <a:pPr marL="0" indent="0">
              <a:buNone/>
            </a:pPr>
            <a:r>
              <a:rPr lang="en-US" sz="1200" baseline="0" dirty="0"/>
              <a:t>But </a:t>
            </a:r>
            <a:r>
              <a:rPr lang="en-US" sz="1200" baseline="0" dirty="0" err="1"/>
              <a:t>everytime</a:t>
            </a:r>
            <a:r>
              <a:rPr lang="en-US" sz="1200" baseline="0" dirty="0"/>
              <a:t> I found love from God </a:t>
            </a:r>
          </a:p>
          <a:p>
            <a:pPr marL="0" indent="0">
              <a:buNone/>
            </a:pPr>
            <a:endParaRPr lang="en-US" sz="1200" baseline="0" dirty="0"/>
          </a:p>
          <a:p>
            <a:r>
              <a:rPr lang="en-US" sz="1200" b="1" i="0" u="none" strike="noStrike" kern="1200" dirty="0">
                <a:solidFill>
                  <a:schemeClr val="tx1"/>
                </a:solidFill>
                <a:effectLst/>
                <a:latin typeface="+mn-lt"/>
                <a:ea typeface="+mn-ea"/>
                <a:cs typeface="+mn-cs"/>
              </a:rPr>
              <a:t>Jeremiah 31:3 </a:t>
            </a:r>
            <a:r>
              <a:rPr lang="en-US" sz="1200" b="0" i="0" u="none" strike="noStrike" kern="1200" dirty="0">
                <a:solidFill>
                  <a:schemeClr val="tx1"/>
                </a:solidFill>
                <a:effectLst/>
                <a:latin typeface="+mn-lt"/>
                <a:ea typeface="+mn-ea"/>
                <a:cs typeface="+mn-cs"/>
              </a:rPr>
              <a:t>“I have loved you with an everlasting love; I have drawn you with unfailing kindness</a:t>
            </a:r>
          </a:p>
          <a:p>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John 15:9  </a:t>
            </a:r>
            <a:r>
              <a:rPr lang="en-US" sz="1200" b="0" i="0" u="none" strike="noStrike" kern="1200" dirty="0">
                <a:solidFill>
                  <a:schemeClr val="tx1"/>
                </a:solidFill>
                <a:effectLst/>
                <a:latin typeface="+mn-lt"/>
                <a:ea typeface="+mn-ea"/>
                <a:cs typeface="+mn-cs"/>
              </a:rPr>
              <a:t>“As the Father has loved me, so have I loved you. </a:t>
            </a:r>
          </a:p>
          <a:p>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1 John 3:1 </a:t>
            </a:r>
            <a:r>
              <a:rPr lang="en-US" sz="1200" b="0" i="0" u="none" strike="noStrike" kern="1200" dirty="0">
                <a:solidFill>
                  <a:schemeClr val="tx1"/>
                </a:solidFill>
                <a:effectLst/>
                <a:latin typeface="+mn-lt"/>
                <a:ea typeface="+mn-ea"/>
                <a:cs typeface="+mn-cs"/>
              </a:rPr>
              <a:t>See what great love the Father has lavished on us</a:t>
            </a:r>
            <a:endParaRPr lang="en-US" sz="1200" baseline="0" dirty="0"/>
          </a:p>
          <a:p>
            <a:pPr marL="0" indent="0">
              <a:buNone/>
            </a:pPr>
            <a:endParaRPr lang="en-US" sz="1200" dirty="0"/>
          </a:p>
          <a:p>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11</a:t>
            </a:fld>
            <a:endParaRPr lang="en-US"/>
          </a:p>
        </p:txBody>
      </p:sp>
    </p:spTree>
    <p:extLst>
      <p:ext uri="{BB962C8B-B14F-4D97-AF65-F5344CB8AC3E}">
        <p14:creationId xmlns:p14="http://schemas.microsoft.com/office/powerpoint/2010/main" val="3938947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Invitation/</a:t>
            </a:r>
            <a:r>
              <a:rPr lang="en-US" sz="1200" b="1" dirty="0">
                <a:solidFill>
                  <a:schemeClr val="bg2">
                    <a:lumMod val="90000"/>
                  </a:schemeClr>
                </a:solidFill>
              </a:rPr>
              <a:t> Practice</a:t>
            </a:r>
          </a:p>
          <a:p>
            <a:pPr marL="0" indent="0">
              <a:buNone/>
            </a:pPr>
            <a:r>
              <a:rPr lang="en-US" sz="1200" dirty="0"/>
              <a:t>Sit in a private place, close your eyes, give your sometime to settle, picture Jesus looking you in the eyes. </a:t>
            </a:r>
          </a:p>
          <a:p>
            <a:pPr marL="0" indent="0">
              <a:buNone/>
            </a:pPr>
            <a:r>
              <a:rPr lang="en-US" sz="1200" dirty="0"/>
              <a:t>Look at Him and Take in what says </a:t>
            </a:r>
            <a:r>
              <a:rPr lang="en-US" sz="1200" b="1" i="1" dirty="0"/>
              <a:t>“</a:t>
            </a:r>
            <a:r>
              <a:rPr lang="en-US" sz="1200" i="1" dirty="0"/>
              <a:t>As the Father has loved me, so have I loved you. Now remain in my love.”</a:t>
            </a:r>
            <a:r>
              <a:rPr lang="en-US" sz="1200" dirty="0"/>
              <a:t> </a:t>
            </a:r>
            <a:r>
              <a:rPr lang="en-US" sz="1050" b="1" dirty="0"/>
              <a:t>John 15:9 </a:t>
            </a:r>
            <a:endParaRPr lang="en-US" sz="1050" dirty="0"/>
          </a:p>
          <a:p>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12</a:t>
            </a:fld>
            <a:endParaRPr lang="en-US"/>
          </a:p>
        </p:txBody>
      </p:sp>
    </p:spTree>
    <p:extLst>
      <p:ext uri="{BB962C8B-B14F-4D97-AF65-F5344CB8AC3E}">
        <p14:creationId xmlns:p14="http://schemas.microsoft.com/office/powerpoint/2010/main" val="3095536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r>
              <a:rPr lang="en-US" sz="1200" b="1" i="0" u="none" strike="noStrike" kern="1200" dirty="0">
                <a:solidFill>
                  <a:schemeClr val="tx1"/>
                </a:solidFill>
                <a:effectLst/>
                <a:latin typeface="+mn-lt"/>
                <a:ea typeface="+mn-ea"/>
                <a:cs typeface="+mn-cs"/>
              </a:rPr>
              <a:t>Closing prayer</a:t>
            </a:r>
            <a:r>
              <a:rPr lang="en-US" sz="1200" b="1" i="0" u="none" strike="noStrike" kern="1200" baseline="0" dirty="0">
                <a:solidFill>
                  <a:schemeClr val="tx1"/>
                </a:solidFill>
                <a:effectLst/>
                <a:latin typeface="+mn-lt"/>
                <a:ea typeface="+mn-ea"/>
                <a:cs typeface="+mn-cs"/>
              </a:rPr>
              <a:t> </a:t>
            </a:r>
          </a:p>
          <a:p>
            <a:endParaRPr lang="en-US" sz="1200" b="1" i="0" u="none" strike="noStrike" kern="1200" baseline="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Ephesians 3:16-19</a:t>
            </a:r>
            <a:r>
              <a:rPr lang="en-US" sz="1200" b="0" i="0" u="none" strike="noStrike" kern="1200" dirty="0">
                <a:solidFill>
                  <a:schemeClr val="tx1"/>
                </a:solidFill>
                <a:effectLst/>
                <a:latin typeface="+mn-lt"/>
                <a:ea typeface="+mn-ea"/>
                <a:cs typeface="+mn-cs"/>
              </a:rPr>
              <a:t> I pray that out of his glorious riches he may strengthen you with power through his Spirit in your inner being, 17 so that Christ may dwell in your hearts through faith. And I pray that you, being rooted and established in love, 18 may have power, together with all the Lord’s holy people, to grasp how wide and long and high and deep is the love of Christ, 19 and to know this love that surpasses knowledge—that you may be filled to the measure of all the fullness of God.</a:t>
            </a:r>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13</a:t>
            </a:fld>
            <a:endParaRPr lang="en-US"/>
          </a:p>
        </p:txBody>
      </p:sp>
    </p:spTree>
    <p:extLst>
      <p:ext uri="{BB962C8B-B14F-4D97-AF65-F5344CB8AC3E}">
        <p14:creationId xmlns:p14="http://schemas.microsoft.com/office/powerpoint/2010/main" val="1007290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The</a:t>
            </a:r>
            <a:r>
              <a:rPr lang="en-US" sz="1200" b="1" baseline="0" dirty="0"/>
              <a:t> Jews Religious leader and the disciples were looking Kingdom to come but they were expecting and messianic King political rule </a:t>
            </a:r>
            <a:r>
              <a:rPr lang="en-US" sz="1200" baseline="0" dirty="0"/>
              <a:t>even tied to </a:t>
            </a:r>
            <a:r>
              <a:rPr lang="en-US" sz="1200" b="1" baseline="0" dirty="0"/>
              <a:t>geographic location</a:t>
            </a:r>
            <a:r>
              <a:rPr lang="en-US" sz="1200" baseline="0" dirty="0"/>
              <a:t>.  They see expect that they could see it,  </a:t>
            </a:r>
            <a:r>
              <a:rPr lang="en-US" sz="1200" b="1" baseline="0" dirty="0"/>
              <a:t>obvious say there is it </a:t>
            </a:r>
            <a:r>
              <a:rPr lang="en-US" sz="1200" i="1" baseline="0" dirty="0"/>
              <a:t>(pictured what it was what thought the king would be, and where it would take place).</a:t>
            </a:r>
            <a:r>
              <a:rPr lang="en-US" sz="1200" baseline="0" dirty="0"/>
              <a:t> But Jesus was King that they was very different than most imagined, the Kingdom that taught about, demonstrated, was very different than they expected. </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91C8D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91C8D1"/>
                </a:solidFill>
              </a:rPr>
              <a:t>The Kingdom of God 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971550" marR="0" lvl="1" indent="-514350" algn="l" defTabSz="914400" rtl="0" eaLnBrk="1" fontAlgn="auto" latinLnBrk="0" hangingPunct="1">
              <a:lnSpc>
                <a:spcPct val="150000"/>
              </a:lnSpc>
              <a:spcBef>
                <a:spcPts val="0"/>
              </a:spcBef>
              <a:spcAft>
                <a:spcPts val="1800"/>
              </a:spcAft>
              <a:buClrTx/>
              <a:buSzTx/>
              <a:buFont typeface="+mj-lt"/>
              <a:buAutoNum type="arabicPeriod"/>
              <a:tabLst/>
              <a:defRPr/>
            </a:pPr>
            <a:r>
              <a:rPr lang="en-US" sz="3600" b="1" u="sng" dirty="0"/>
              <a:t>active</a:t>
            </a:r>
            <a:r>
              <a:rPr lang="en-US" sz="3600" dirty="0"/>
              <a:t> rule/reign/order</a:t>
            </a:r>
          </a:p>
          <a:p>
            <a:pPr marL="971550" lvl="1" indent="-514350" algn="l">
              <a:lnSpc>
                <a:spcPct val="150000"/>
              </a:lnSpc>
              <a:spcBef>
                <a:spcPts val="0"/>
              </a:spcBef>
              <a:spcAft>
                <a:spcPts val="1800"/>
              </a:spcAft>
              <a:buFont typeface="+mj-lt"/>
              <a:buAutoNum type="arabicPeriod"/>
            </a:pPr>
            <a:r>
              <a:rPr lang="en-US" sz="3600" dirty="0"/>
              <a:t>coming </a:t>
            </a:r>
            <a:r>
              <a:rPr lang="en-US" sz="3600" b="1" u="sng" dirty="0"/>
              <a:t>near</a:t>
            </a:r>
            <a:r>
              <a:rPr lang="en-US" sz="3600" dirty="0"/>
              <a:t> (imminent, personal, holistic)</a:t>
            </a:r>
          </a:p>
          <a:p>
            <a:pPr marL="971550" lvl="1" indent="-514350" algn="l">
              <a:lnSpc>
                <a:spcPct val="150000"/>
              </a:lnSpc>
              <a:spcBef>
                <a:spcPts val="0"/>
              </a:spcBef>
              <a:spcAft>
                <a:spcPts val="1800"/>
              </a:spcAft>
              <a:buFont typeface="+mj-lt"/>
              <a:buAutoNum type="arabicPeriod"/>
            </a:pPr>
            <a:r>
              <a:rPr lang="en-US" sz="3600" b="1" dirty="0"/>
              <a:t>received</a:t>
            </a:r>
            <a:r>
              <a:rPr lang="en-US" sz="3600" dirty="0"/>
              <a:t> (</a:t>
            </a:r>
            <a:r>
              <a:rPr lang="en-US" sz="3600" u="sng" dirty="0"/>
              <a:t>yielded</a:t>
            </a:r>
            <a:r>
              <a:rPr lang="en-US" sz="3600" dirty="0"/>
              <a:t> to)</a:t>
            </a:r>
          </a:p>
          <a:p>
            <a:pPr marL="971550" lvl="1" indent="-514350" algn="l">
              <a:lnSpc>
                <a:spcPct val="150000"/>
              </a:lnSpc>
              <a:spcBef>
                <a:spcPts val="0"/>
              </a:spcBef>
              <a:spcAft>
                <a:spcPts val="1800"/>
              </a:spcAft>
              <a:buFont typeface="+mj-lt"/>
              <a:buAutoNum type="arabicPeriod"/>
            </a:pPr>
            <a:endParaRPr lang="en-US" sz="3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AA96B969-4171-449D-8849-3CC410D03716}" type="slidenum">
              <a:rPr lang="en-US" smtClean="0"/>
              <a:t>2</a:t>
            </a:fld>
            <a:endParaRPr lang="en-US"/>
          </a:p>
        </p:txBody>
      </p:sp>
    </p:spTree>
    <p:extLst>
      <p:ext uri="{BB962C8B-B14F-4D97-AF65-F5344CB8AC3E}">
        <p14:creationId xmlns:p14="http://schemas.microsoft.com/office/powerpoint/2010/main" val="4088505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Neither shall they say, Lo here! or, lo there! for, behold, (2023</a:t>
            </a:r>
            <a:r>
              <a:rPr lang="en-US" sz="1200" b="1" baseline="0" dirty="0"/>
              <a:t> where is the king’s and where is the rule an reign that this life to the full and power that God promised  </a:t>
            </a:r>
            <a:r>
              <a:rPr lang="en-US" sz="1200" dirty="0"/>
              <a:t>(YOU AR</a:t>
            </a:r>
            <a:r>
              <a:rPr lang="en-US" sz="1200" baseline="0" dirty="0"/>
              <a:t>E GOING TO MISS </a:t>
            </a:r>
            <a:r>
              <a:rPr lang="en-US" sz="1200" dirty="0"/>
              <a:t>LOOKING WITH A MISUNDERSTANDING OF THE KOG)</a:t>
            </a:r>
            <a:r>
              <a:rPr lang="en-US" sz="1200" baseline="0" dirty="0"/>
              <a:t> </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the kingdom of God  is with you. </a:t>
            </a:r>
            <a:endParaRPr lang="en-US" sz="1200" b="1" dirty="0">
              <a:solidFill>
                <a:srgbClr val="FFC000"/>
              </a:solidFill>
            </a:endParaRPr>
          </a:p>
          <a:p>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3</a:t>
            </a:fld>
            <a:endParaRPr lang="en-US"/>
          </a:p>
        </p:txBody>
      </p:sp>
    </p:spTree>
    <p:extLst>
      <p:ext uri="{BB962C8B-B14F-4D97-AF65-F5344CB8AC3E}">
        <p14:creationId xmlns:p14="http://schemas.microsoft.com/office/powerpoint/2010/main" val="3294894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r>
              <a:rPr lang="en-US" b="1" dirty="0"/>
              <a:t>God’s reign becomes active </a:t>
            </a:r>
          </a:p>
          <a:p>
            <a:r>
              <a:rPr lang="en-US" b="1" dirty="0"/>
              <a:t>		on the inside</a:t>
            </a:r>
          </a:p>
          <a:p>
            <a:r>
              <a:rPr lang="en-US" b="1" dirty="0"/>
              <a:t>			so we must follow Jesus in</a:t>
            </a:r>
          </a:p>
          <a:p>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4</a:t>
            </a:fld>
            <a:endParaRPr lang="en-US"/>
          </a:p>
        </p:txBody>
      </p:sp>
    </p:spTree>
    <p:extLst>
      <p:ext uri="{BB962C8B-B14F-4D97-AF65-F5344CB8AC3E}">
        <p14:creationId xmlns:p14="http://schemas.microsoft.com/office/powerpoint/2010/main" val="4058229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t>
            </a:r>
          </a:p>
          <a:p>
            <a:r>
              <a:rPr lang="en-US" b="1" dirty="0"/>
              <a:t>The Way In (Invitation)</a:t>
            </a:r>
          </a:p>
          <a:p>
            <a:pPr algn="l">
              <a:lnSpc>
                <a:spcPct val="170000"/>
              </a:lnSpc>
              <a:spcBef>
                <a:spcPts val="0"/>
              </a:spcBef>
            </a:pPr>
            <a:r>
              <a:rPr lang="en-US" sz="3200" dirty="0"/>
              <a:t>Make this a regular practice:</a:t>
            </a:r>
          </a:p>
          <a:p>
            <a:pPr lvl="1" algn="l">
              <a:lnSpc>
                <a:spcPct val="170000"/>
              </a:lnSpc>
              <a:spcBef>
                <a:spcPts val="0"/>
              </a:spcBef>
            </a:pPr>
            <a:r>
              <a:rPr lang="en-US" sz="3000" i="1" dirty="0"/>
              <a:t>Search me, God, and know my heart</a:t>
            </a:r>
          </a:p>
          <a:p>
            <a:pPr lvl="1" algn="l">
              <a:lnSpc>
                <a:spcPct val="170000"/>
              </a:lnSpc>
              <a:spcBef>
                <a:spcPts val="0"/>
              </a:spcBef>
            </a:pPr>
            <a:r>
              <a:rPr lang="en-US" sz="3000" i="1" dirty="0"/>
              <a:t>Test me and know my anxious thoughts</a:t>
            </a:r>
          </a:p>
          <a:p>
            <a:pPr lvl="1" algn="l">
              <a:lnSpc>
                <a:spcPct val="170000"/>
              </a:lnSpc>
              <a:spcBef>
                <a:spcPts val="0"/>
              </a:spcBef>
            </a:pPr>
            <a:r>
              <a:rPr lang="en-US" sz="3000" i="1" dirty="0"/>
              <a:t>See if there is any offensive way in me</a:t>
            </a:r>
          </a:p>
          <a:p>
            <a:pPr lvl="1" algn="l">
              <a:lnSpc>
                <a:spcPct val="170000"/>
              </a:lnSpc>
              <a:spcBef>
                <a:spcPts val="0"/>
              </a:spcBef>
            </a:pPr>
            <a:r>
              <a:rPr lang="en-US" sz="3000" i="1" dirty="0"/>
              <a:t>And lead me in the way everlasting</a:t>
            </a:r>
          </a:p>
          <a:p>
            <a:pPr lvl="1" algn="l">
              <a:lnSpc>
                <a:spcPct val="170000"/>
              </a:lnSpc>
              <a:spcBef>
                <a:spcPts val="0"/>
              </a:spcBef>
            </a:pPr>
            <a:endParaRPr lang="en-US" sz="3000" i="1" dirty="0"/>
          </a:p>
          <a:p>
            <a:pPr lvl="1" algn="l">
              <a:lnSpc>
                <a:spcPct val="170000"/>
              </a:lnSpc>
              <a:spcBef>
                <a:spcPts val="0"/>
              </a:spcBef>
            </a:pPr>
            <a:endParaRPr lang="en-US" sz="3000" i="1" dirty="0"/>
          </a:p>
          <a:p>
            <a:pPr lvl="1" algn="l">
              <a:lnSpc>
                <a:spcPct val="170000"/>
              </a:lnSpc>
              <a:spcBef>
                <a:spcPts val="0"/>
              </a:spcBef>
            </a:pPr>
            <a:r>
              <a:rPr lang="en-US" sz="3000" i="1" dirty="0"/>
              <a:t>Brenton</a:t>
            </a:r>
            <a:r>
              <a:rPr lang="en-US" sz="3000" i="1" baseline="0" dirty="0"/>
              <a:t> Brown in 2006 wrote song </a:t>
            </a:r>
          </a:p>
          <a:p>
            <a:pPr lvl="1" algn="l">
              <a:lnSpc>
                <a:spcPct val="170000"/>
              </a:lnSpc>
              <a:spcBef>
                <a:spcPts val="0"/>
              </a:spcBef>
            </a:pPr>
            <a:endParaRPr lang="en-US" sz="3000" i="1" baseline="0" dirty="0"/>
          </a:p>
          <a:p>
            <a:pPr lvl="1" algn="l">
              <a:lnSpc>
                <a:spcPct val="170000"/>
              </a:lnSpc>
              <a:spcBef>
                <a:spcPts val="0"/>
              </a:spcBef>
            </a:pPr>
            <a:r>
              <a:rPr lang="en-US" sz="1200" b="0" i="0" kern="1200" dirty="0">
                <a:solidFill>
                  <a:schemeClr val="tx1"/>
                </a:solidFill>
                <a:effectLst/>
                <a:latin typeface="+mn-lt"/>
                <a:ea typeface="+mn-ea"/>
                <a:cs typeface="+mn-cs"/>
              </a:rPr>
              <a:t>Lord reign in me, reign in Your power</a:t>
            </a:r>
            <a:br>
              <a:rPr lang="en-US" sz="3200" dirty="0"/>
            </a:br>
            <a:r>
              <a:rPr lang="en-US" sz="1200" b="0" i="0" kern="1200" dirty="0">
                <a:solidFill>
                  <a:schemeClr val="tx1"/>
                </a:solidFill>
                <a:effectLst/>
                <a:latin typeface="+mn-lt"/>
                <a:ea typeface="+mn-ea"/>
                <a:cs typeface="+mn-cs"/>
              </a:rPr>
              <a:t>Over all my dreams, in my darkest hour</a:t>
            </a:r>
            <a:br>
              <a:rPr lang="en-US" sz="3200" dirty="0"/>
            </a:br>
            <a:r>
              <a:rPr lang="en-US" sz="1200" b="0" i="0" kern="1200" dirty="0">
                <a:solidFill>
                  <a:schemeClr val="tx1"/>
                </a:solidFill>
                <a:effectLst/>
                <a:latin typeface="+mn-lt"/>
                <a:ea typeface="+mn-ea"/>
                <a:cs typeface="+mn-cs"/>
              </a:rPr>
              <a:t>You are the Lord of all I am</a:t>
            </a:r>
            <a:br>
              <a:rPr lang="en-US" sz="3200" dirty="0"/>
            </a:br>
            <a:r>
              <a:rPr lang="en-US" sz="1200" b="0" i="0" kern="1200" dirty="0">
                <a:solidFill>
                  <a:schemeClr val="tx1"/>
                </a:solidFill>
                <a:effectLst/>
                <a:latin typeface="+mn-lt"/>
                <a:ea typeface="+mn-ea"/>
                <a:cs typeface="+mn-cs"/>
              </a:rPr>
              <a:t>So won't You reign in me again</a:t>
            </a:r>
          </a:p>
          <a:p>
            <a:pPr lvl="1" algn="l">
              <a:lnSpc>
                <a:spcPct val="170000"/>
              </a:lnSpc>
              <a:spcBef>
                <a:spcPts val="0"/>
              </a:spcBef>
            </a:pPr>
            <a:endParaRPr lang="en-US" sz="1200" b="0" i="0" kern="1200" dirty="0">
              <a:solidFill>
                <a:schemeClr val="tx1"/>
              </a:solidFill>
              <a:effectLst/>
              <a:latin typeface="+mn-lt"/>
              <a:ea typeface="+mn-ea"/>
              <a:cs typeface="+mn-cs"/>
            </a:endParaRPr>
          </a:p>
          <a:p>
            <a:pPr lvl="1" algn="l">
              <a:lnSpc>
                <a:spcPct val="170000"/>
              </a:lnSpc>
              <a:spcBef>
                <a:spcPts val="0"/>
              </a:spcBef>
            </a:pPr>
            <a:r>
              <a:rPr lang="en-US" sz="1200" b="0" i="0" kern="1200" dirty="0">
                <a:solidFill>
                  <a:schemeClr val="tx1"/>
                </a:solidFill>
                <a:effectLst/>
                <a:latin typeface="+mn-lt"/>
                <a:ea typeface="+mn-ea"/>
                <a:cs typeface="+mn-cs"/>
              </a:rPr>
              <a:t>We receive</a:t>
            </a:r>
            <a:r>
              <a:rPr lang="en-US" sz="1200" b="0" i="0" kern="1200" baseline="0" dirty="0">
                <a:solidFill>
                  <a:schemeClr val="tx1"/>
                </a:solidFill>
                <a:effectLst/>
                <a:latin typeface="+mn-lt"/>
                <a:ea typeface="+mn-ea"/>
                <a:cs typeface="+mn-cs"/>
              </a:rPr>
              <a:t> the KOG by </a:t>
            </a:r>
            <a:r>
              <a:rPr lang="en-US" sz="1200" b="0" i="0" kern="1200" dirty="0">
                <a:solidFill>
                  <a:schemeClr val="tx1"/>
                </a:solidFill>
                <a:effectLst/>
                <a:latin typeface="+mn-lt"/>
                <a:ea typeface="+mn-ea"/>
                <a:cs typeface="+mn-cs"/>
              </a:rPr>
              <a:t>Opening our</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heart Jesus and His</a:t>
            </a:r>
            <a:r>
              <a:rPr lang="en-US" sz="1200" b="0" i="0" kern="1200" baseline="0" dirty="0">
                <a:solidFill>
                  <a:schemeClr val="tx1"/>
                </a:solidFill>
                <a:effectLst/>
                <a:latin typeface="+mn-lt"/>
                <a:ea typeface="+mn-ea"/>
                <a:cs typeface="+mn-cs"/>
              </a:rPr>
              <a:t> rule and Reign </a:t>
            </a:r>
            <a:endParaRPr lang="en-US" sz="1200" b="0" i="0" kern="1200" dirty="0">
              <a:solidFill>
                <a:schemeClr val="tx1"/>
              </a:solidFill>
              <a:effectLst/>
              <a:latin typeface="+mn-lt"/>
              <a:ea typeface="+mn-ea"/>
              <a:cs typeface="+mn-cs"/>
            </a:endParaRPr>
          </a:p>
          <a:p>
            <a:pPr lvl="1" algn="l">
              <a:lnSpc>
                <a:spcPct val="170000"/>
              </a:lnSpc>
              <a:spcBef>
                <a:spcPts val="0"/>
              </a:spcBef>
            </a:pPr>
            <a:r>
              <a:rPr lang="en-US" sz="1200" b="0" i="0" kern="1200" dirty="0">
                <a:solidFill>
                  <a:schemeClr val="tx1"/>
                </a:solidFill>
                <a:effectLst/>
                <a:latin typeface="+mn-lt"/>
                <a:ea typeface="+mn-ea"/>
                <a:cs typeface="+mn-cs"/>
              </a:rPr>
              <a:t>My your Kingdom</a:t>
            </a:r>
            <a:r>
              <a:rPr lang="en-US" sz="1200" b="0" i="0" kern="1200" baseline="0" dirty="0">
                <a:solidFill>
                  <a:schemeClr val="tx1"/>
                </a:solidFill>
                <a:effectLst/>
                <a:latin typeface="+mn-lt"/>
                <a:ea typeface="+mn-ea"/>
                <a:cs typeface="+mn-cs"/>
              </a:rPr>
              <a:t> come , My you your will be done…. in me rule and reign </a:t>
            </a:r>
          </a:p>
          <a:p>
            <a:pPr lvl="1" algn="l">
              <a:lnSpc>
                <a:spcPct val="170000"/>
              </a:lnSpc>
              <a:spcBef>
                <a:spcPts val="0"/>
              </a:spcBef>
            </a:pPr>
            <a:endParaRPr lang="en-US" sz="1200" b="1" i="0" kern="1200" baseline="0" dirty="0">
              <a:solidFill>
                <a:schemeClr val="tx1"/>
              </a:solidFill>
              <a:effectLst/>
              <a:latin typeface="+mn-lt"/>
              <a:ea typeface="+mn-ea"/>
              <a:cs typeface="+mn-cs"/>
            </a:endParaRPr>
          </a:p>
          <a:p>
            <a:pPr lvl="1" algn="l">
              <a:lnSpc>
                <a:spcPct val="170000"/>
              </a:lnSpc>
              <a:spcBef>
                <a:spcPts val="0"/>
              </a:spcBef>
            </a:pPr>
            <a:r>
              <a:rPr lang="en-US" sz="1200" b="1" i="0" kern="1200" baseline="0" dirty="0">
                <a:solidFill>
                  <a:schemeClr val="tx1"/>
                </a:solidFill>
                <a:effectLst/>
                <a:latin typeface="+mn-lt"/>
                <a:ea typeface="+mn-ea"/>
                <a:cs typeface="+mn-cs"/>
              </a:rPr>
              <a:t>My heart Christ home. Explain</a:t>
            </a:r>
            <a:endParaRPr lang="en-US" sz="3000" b="1" i="1" dirty="0"/>
          </a:p>
          <a:p>
            <a:pPr lvl="1" algn="l">
              <a:lnSpc>
                <a:spcPct val="170000"/>
              </a:lnSpc>
              <a:spcBef>
                <a:spcPts val="0"/>
              </a:spcBef>
            </a:pPr>
            <a:endParaRPr lang="en-US" sz="3000" i="1" dirty="0"/>
          </a:p>
          <a:p>
            <a:pPr lvl="1" algn="l">
              <a:lnSpc>
                <a:spcPct val="170000"/>
              </a:lnSpc>
              <a:spcBef>
                <a:spcPts val="0"/>
              </a:spcBef>
            </a:pPr>
            <a:r>
              <a:rPr lang="en-US" sz="3000" i="1" dirty="0"/>
              <a:t>TODAY</a:t>
            </a:r>
            <a:r>
              <a:rPr lang="en-US" sz="3000" i="1" baseline="0" dirty="0"/>
              <a:t> I WANT TO COMMUNICATE A TRUTH THAT MAKES THIS POSSIBLE TO DO THIS AND KEEP DOING THIS</a:t>
            </a:r>
            <a:endParaRPr lang="en-US" sz="3000" i="1" dirty="0"/>
          </a:p>
          <a:p>
            <a:pPr algn="r">
              <a:lnSpc>
                <a:spcPct val="170000"/>
              </a:lnSpc>
              <a:spcBef>
                <a:spcPts val="0"/>
              </a:spcBef>
            </a:pPr>
            <a:r>
              <a:rPr lang="en-US" i="1" dirty="0"/>
              <a:t>(Psalm 139:23-24</a:t>
            </a:r>
            <a:endParaRPr lang="en-US" b="1" dirty="0"/>
          </a:p>
        </p:txBody>
      </p:sp>
      <p:sp>
        <p:nvSpPr>
          <p:cNvPr id="4" name="Slide Number Placeholder 3"/>
          <p:cNvSpPr>
            <a:spLocks noGrp="1"/>
          </p:cNvSpPr>
          <p:nvPr>
            <p:ph type="sldNum" sz="quarter" idx="10"/>
          </p:nvPr>
        </p:nvSpPr>
        <p:spPr/>
        <p:txBody>
          <a:bodyPr/>
          <a:lstStyle/>
          <a:p>
            <a:fld id="{AA96B969-4171-449D-8849-3CC410D03716}" type="slidenum">
              <a:rPr lang="en-US" smtClean="0"/>
              <a:t>5</a:t>
            </a:fld>
            <a:endParaRPr lang="en-US"/>
          </a:p>
        </p:txBody>
      </p:sp>
    </p:spTree>
    <p:extLst>
      <p:ext uri="{BB962C8B-B14F-4D97-AF65-F5344CB8AC3E}">
        <p14:creationId xmlns:p14="http://schemas.microsoft.com/office/powerpoint/2010/main" val="1636099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effectLst>
                  <a:outerShdw blurRad="203200" dist="38100" dir="2700000" algn="tl"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rPr>
              <a:t>Already Fully Loved  Today this is the teaching… </a:t>
            </a:r>
          </a:p>
          <a:p>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6</a:t>
            </a:fld>
            <a:endParaRPr lang="en-US"/>
          </a:p>
        </p:txBody>
      </p:sp>
    </p:spTree>
    <p:extLst>
      <p:ext uri="{BB962C8B-B14F-4D97-AF65-F5344CB8AC3E}">
        <p14:creationId xmlns:p14="http://schemas.microsoft.com/office/powerpoint/2010/main" val="211369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God is Love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1 John 4:7 </a:t>
            </a:r>
            <a:r>
              <a:rPr lang="en-US" sz="1200" b="0" i="0" u="none" strike="noStrike" kern="1200" dirty="0">
                <a:solidFill>
                  <a:schemeClr val="tx1"/>
                </a:solidFill>
                <a:effectLst/>
                <a:latin typeface="+mn-lt"/>
                <a:ea typeface="+mn-ea"/>
                <a:cs typeface="+mn-cs"/>
              </a:rPr>
              <a:t>God is love </a:t>
            </a:r>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Source</a:t>
            </a:r>
            <a:r>
              <a:rPr lang="en-US" sz="1200" b="1"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love comes from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This is love: not that we loved God, but that he loved us</a:t>
            </a:r>
          </a:p>
          <a:p>
            <a:r>
              <a:rPr lang="en-US" sz="1200" b="0" i="0" u="none" strike="noStrike" kern="1200" dirty="0">
                <a:solidFill>
                  <a:schemeClr val="tx1"/>
                </a:solidFill>
                <a:effectLst/>
                <a:latin typeface="+mn-lt"/>
                <a:ea typeface="+mn-ea"/>
                <a:cs typeface="+mn-cs"/>
              </a:rPr>
              <a:t>THE BIBLE IS GOD</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LOVING VERY</a:t>
            </a:r>
            <a:r>
              <a:rPr lang="en-US" sz="1200" b="0" i="0" u="none" strike="noStrike" kern="1200" baseline="0" dirty="0">
                <a:solidFill>
                  <a:schemeClr val="tx1"/>
                </a:solidFill>
                <a:effectLst/>
                <a:latin typeface="+mn-lt"/>
                <a:ea typeface="+mn-ea"/>
                <a:cs typeface="+mn-cs"/>
              </a:rPr>
              <a:t> FAULED AND SINFUL HUMANS</a:t>
            </a:r>
            <a:endParaRPr lang="en-US" sz="1200" b="0" i="0" u="none" strike="noStrike" kern="1200" dirty="0">
              <a:solidFill>
                <a:schemeClr val="tx1"/>
              </a:solidFill>
              <a:effectLst/>
              <a:latin typeface="+mn-lt"/>
              <a:ea typeface="+mn-ea"/>
              <a:cs typeface="+mn-cs"/>
            </a:endParaRP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What we see in every human is a desire to be loved and to love we are made in the God’s image </a:t>
            </a: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We see in</a:t>
            </a:r>
            <a:r>
              <a:rPr lang="en-US" sz="1200" b="1" i="0" u="none" strike="noStrike" kern="1200" baseline="0" dirty="0">
                <a:solidFill>
                  <a:schemeClr val="tx1"/>
                </a:solidFill>
                <a:effectLst/>
                <a:latin typeface="+mn-lt"/>
                <a:ea typeface="+mn-ea"/>
                <a:cs typeface="+mn-cs"/>
              </a:rPr>
              <a:t> every baby, child, youth, we see us… we long for to loved and to love. </a:t>
            </a:r>
            <a:endParaRPr lang="en-US" sz="1200" b="1" i="0" u="none" strike="noStrike" kern="1200" dirty="0">
              <a:solidFill>
                <a:schemeClr val="tx1"/>
              </a:solidFill>
              <a:effectLst/>
              <a:latin typeface="+mn-lt"/>
              <a:ea typeface="+mn-ea"/>
              <a:cs typeface="+mn-cs"/>
            </a:endParaRP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We</a:t>
            </a:r>
            <a:r>
              <a:rPr lang="en-US" sz="1200" b="1" i="0" u="none" strike="noStrike" kern="1200" baseline="0" dirty="0">
                <a:solidFill>
                  <a:schemeClr val="tx1"/>
                </a:solidFill>
                <a:effectLst/>
                <a:latin typeface="+mn-lt"/>
                <a:ea typeface="+mn-ea"/>
                <a:cs typeface="+mn-cs"/>
              </a:rPr>
              <a:t> see in every song…. Book after book… usually desiring other humans to bring us fulfillment, which is apart of the love that we need. </a:t>
            </a:r>
          </a:p>
          <a:p>
            <a:endParaRPr lang="en-US" sz="1200" b="1" i="0" u="none" strike="noStrike" kern="1200" baseline="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When first became a Christian it “I am good with God, I</a:t>
            </a:r>
            <a:r>
              <a:rPr lang="en-US" sz="1200" b="1" i="0" u="none" strike="noStrike" kern="1200" baseline="0" dirty="0">
                <a:solidFill>
                  <a:schemeClr val="tx1"/>
                </a:solidFill>
                <a:effectLst/>
                <a:latin typeface="+mn-lt"/>
                <a:ea typeface="+mn-ea"/>
                <a:cs typeface="+mn-cs"/>
              </a:rPr>
              <a:t> experiences His forgiveness, I even if got into trouble and started struggling I could find him and ask for help… I let into entryway… and even decided would faithfully follow Him</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And I believed God is Love and that He loved the whole world…  He has the whole world in his hands was comforting but 1in 8 billion but it hard to see personal it was. </a:t>
            </a:r>
          </a:p>
          <a:p>
            <a:endParaRPr lang="en-US" sz="1200" b="1" i="0" u="none" strike="noStrik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effectLst/>
                <a:latin typeface="+mn-lt"/>
                <a:ea typeface="+mn-ea"/>
                <a:cs typeface="+mn-cs"/>
              </a:rPr>
              <a:t>I spend a lot years gain knowledge about God, Holy, </a:t>
            </a:r>
            <a:r>
              <a:rPr lang="en-US" sz="1200" b="1" i="0" u="none" strike="noStrike" kern="1200" baseline="0" dirty="0" err="1">
                <a:solidFill>
                  <a:schemeClr val="tx1"/>
                </a:solidFill>
                <a:effectLst/>
                <a:latin typeface="+mn-lt"/>
                <a:ea typeface="+mn-ea"/>
                <a:cs typeface="+mn-cs"/>
              </a:rPr>
              <a:t>allpower</a:t>
            </a:r>
            <a:r>
              <a:rPr lang="en-US" sz="1200" b="1" i="0" u="none" strike="noStrike" kern="1200" baseline="0" dirty="0">
                <a:solidFill>
                  <a:schemeClr val="tx1"/>
                </a:solidFill>
                <a:effectLst/>
                <a:latin typeface="+mn-lt"/>
                <a:ea typeface="+mn-ea"/>
                <a:cs typeface="+mn-cs"/>
              </a:rPr>
              <a:t>, applying the Truths that Jesus taught… GOD IS LOVE as one of the true thing about God… but minimized it. God is loving NO GOD IS LOVE He is the source of all love, that one defines Him, is the central message of Jesus </a:t>
            </a: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Where</a:t>
            </a:r>
            <a:r>
              <a:rPr lang="en-US" sz="1200" b="1" i="0" u="none" strike="noStrike" kern="1200" baseline="0" dirty="0">
                <a:solidFill>
                  <a:schemeClr val="tx1"/>
                </a:solidFill>
                <a:effectLst/>
                <a:latin typeface="+mn-lt"/>
                <a:ea typeface="+mn-ea"/>
                <a:cs typeface="+mn-cs"/>
              </a:rPr>
              <a:t> hardest to take in is the next truth </a:t>
            </a:r>
            <a:endParaRPr lang="en-US"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God Loves You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This the message for</a:t>
            </a:r>
            <a:r>
              <a:rPr lang="en-US" sz="1200" b="1" i="0" u="none" strike="noStrike" kern="1200" baseline="0" dirty="0">
                <a:solidFill>
                  <a:schemeClr val="tx1"/>
                </a:solidFill>
                <a:effectLst/>
                <a:latin typeface="+mn-lt"/>
                <a:ea typeface="+mn-ea"/>
                <a:cs typeface="+mn-cs"/>
              </a:rPr>
              <a:t> today… </a:t>
            </a:r>
            <a:r>
              <a:rPr lang="en-US" sz="1200" b="0" i="0" u="none" strike="noStrike" kern="1200" baseline="0" dirty="0">
                <a:solidFill>
                  <a:schemeClr val="tx1"/>
                </a:solidFill>
                <a:effectLst/>
                <a:latin typeface="+mn-lt"/>
                <a:ea typeface="+mn-ea"/>
                <a:cs typeface="+mn-cs"/>
              </a:rPr>
              <a:t>My prayer is these to truths will move from knowledge to your heart</a:t>
            </a: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Close your</a:t>
            </a:r>
            <a:r>
              <a:rPr lang="en-US" sz="1200" b="1" i="0" u="none" strike="noStrike" kern="1200" baseline="0" dirty="0">
                <a:solidFill>
                  <a:schemeClr val="tx1"/>
                </a:solidFill>
                <a:effectLst/>
                <a:latin typeface="+mn-lt"/>
                <a:ea typeface="+mn-ea"/>
                <a:cs typeface="+mn-cs"/>
              </a:rPr>
              <a:t> eyes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effectLst/>
                <a:latin typeface="+mn-lt"/>
                <a:ea typeface="+mn-ea"/>
                <a:cs typeface="+mn-cs"/>
              </a:rPr>
              <a:t>John 3:16 God so loved the world </a:t>
            </a:r>
            <a:endParaRPr lang="en-US" sz="1200" b="1" i="0" u="none" strike="noStrike" kern="1200" dirty="0">
              <a:solidFill>
                <a:schemeClr val="tx1"/>
              </a:solidFill>
              <a:effectLst/>
              <a:latin typeface="+mn-lt"/>
              <a:ea typeface="+mn-ea"/>
              <a:cs typeface="+mn-cs"/>
            </a:endParaRPr>
          </a:p>
          <a:p>
            <a:endParaRPr lang="en-US" sz="1200" b="1"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Romans 8:38</a:t>
            </a:r>
            <a:r>
              <a:rPr lang="en-US" sz="1200" b="0" i="0" u="none" strike="noStrike" kern="1200" dirty="0">
                <a:solidFill>
                  <a:schemeClr val="tx1"/>
                </a:solidFill>
                <a:effectLst/>
                <a:latin typeface="+mn-lt"/>
                <a:ea typeface="+mn-ea"/>
                <a:cs typeface="+mn-cs"/>
              </a:rPr>
              <a:t> For I am convinced that neither death nor life, neither angels nor demons, neither the present nor the future, nor any powers, 39 neither height nor depth, nor anything else in all creation, will be able to separate us from the love of God that is in Christ Jesus our Lord.</a:t>
            </a:r>
          </a:p>
          <a:p>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Jeremiah 31:3 </a:t>
            </a:r>
            <a:r>
              <a:rPr lang="en-US" sz="1200" b="0" i="0" u="none" strike="noStrike" kern="1200" dirty="0">
                <a:solidFill>
                  <a:schemeClr val="tx1"/>
                </a:solidFill>
                <a:effectLst/>
                <a:latin typeface="+mn-lt"/>
                <a:ea typeface="+mn-ea"/>
                <a:cs typeface="+mn-cs"/>
              </a:rPr>
              <a:t>“I have loved you with an everlasting love; I have drawn you with unfailing kindness</a:t>
            </a:r>
          </a:p>
          <a:p>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John 15:9  </a:t>
            </a:r>
            <a:r>
              <a:rPr lang="en-US" sz="1200" b="0" i="0" u="none" strike="noStrike" kern="1200" dirty="0">
                <a:solidFill>
                  <a:schemeClr val="tx1"/>
                </a:solidFill>
                <a:effectLst/>
                <a:latin typeface="+mn-lt"/>
                <a:ea typeface="+mn-ea"/>
                <a:cs typeface="+mn-cs"/>
              </a:rPr>
              <a:t>“As the Father has loved me, so have I loved you. </a:t>
            </a:r>
          </a:p>
          <a:p>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1 John 3:1 </a:t>
            </a:r>
            <a:r>
              <a:rPr lang="en-US" sz="1200" b="0" i="0" u="none" strike="noStrike" kern="1200" dirty="0">
                <a:solidFill>
                  <a:schemeClr val="tx1"/>
                </a:solidFill>
                <a:effectLst/>
                <a:latin typeface="+mn-lt"/>
                <a:ea typeface="+mn-ea"/>
                <a:cs typeface="+mn-cs"/>
              </a:rPr>
              <a:t>See what great love the Father has lavished on us, that we should be called children of God! And that is what we are! ‘</a:t>
            </a:r>
          </a:p>
          <a:p>
            <a:endParaRPr lang="en-US" sz="1200" b="1" i="0" u="none" strike="noStrike" kern="1200" dirty="0">
              <a:solidFill>
                <a:schemeClr val="tx1"/>
              </a:solidFill>
              <a:effectLst/>
              <a:latin typeface="+mn-lt"/>
              <a:ea typeface="+mn-ea"/>
              <a:cs typeface="+mn-cs"/>
            </a:endParaRPr>
          </a:p>
          <a:p>
            <a:r>
              <a:rPr lang="en-US" sz="1200" b="1" i="0" u="none" strike="noStrike" kern="1200" dirty="0" err="1">
                <a:solidFill>
                  <a:schemeClr val="tx1"/>
                </a:solidFill>
                <a:effectLst/>
                <a:latin typeface="+mn-lt"/>
                <a:ea typeface="+mn-ea"/>
                <a:cs typeface="+mn-cs"/>
              </a:rPr>
              <a:t>Eph</a:t>
            </a:r>
            <a:r>
              <a:rPr lang="en-US" sz="1200" b="1" i="0" u="none" strike="noStrike" kern="1200" dirty="0">
                <a:solidFill>
                  <a:schemeClr val="tx1"/>
                </a:solidFill>
                <a:effectLst/>
                <a:latin typeface="+mn-lt"/>
                <a:ea typeface="+mn-ea"/>
                <a:cs typeface="+mn-cs"/>
              </a:rPr>
              <a:t> 3:18-19</a:t>
            </a:r>
            <a:r>
              <a:rPr lang="en-US" sz="1200" b="1" i="0" u="none" strike="noStrike" kern="1200" baseline="0" dirty="0">
                <a:solidFill>
                  <a:schemeClr val="tx1"/>
                </a:solidFill>
                <a:effectLst/>
                <a:latin typeface="+mn-lt"/>
                <a:ea typeface="+mn-ea"/>
                <a:cs typeface="+mn-cs"/>
              </a:rPr>
              <a:t> </a:t>
            </a:r>
            <a:r>
              <a:rPr lang="en-US" sz="1200" b="0" i="1" u="none" strike="noStrike" kern="1200" dirty="0">
                <a:solidFill>
                  <a:schemeClr val="tx1"/>
                </a:solidFill>
                <a:effectLst/>
                <a:latin typeface="+mn-lt"/>
                <a:ea typeface="+mn-ea"/>
                <a:cs typeface="+mn-cs"/>
              </a:rPr>
              <a:t>I pray that you</a:t>
            </a:r>
            <a:r>
              <a:rPr lang="en-US" sz="1200" b="0" i="1" u="none" strike="noStrike" kern="1200" baseline="0" dirty="0">
                <a:solidFill>
                  <a:schemeClr val="tx1"/>
                </a:solidFill>
                <a:effectLst/>
                <a:latin typeface="+mn-lt"/>
                <a:ea typeface="+mn-ea"/>
                <a:cs typeface="+mn-cs"/>
              </a:rPr>
              <a:t> can </a:t>
            </a:r>
            <a:r>
              <a:rPr lang="en-US" sz="1200" b="0" i="0" u="none" strike="noStrike" kern="1200" dirty="0">
                <a:solidFill>
                  <a:schemeClr val="tx1"/>
                </a:solidFill>
                <a:effectLst/>
                <a:latin typeface="+mn-lt"/>
                <a:ea typeface="+mn-ea"/>
                <a:cs typeface="+mn-cs"/>
              </a:rPr>
              <a:t>grasp how wide and long and high and deep is the love of Christ, 19 and to know this love that surpasses knowledge—that you may be filled to the measure of all the fullness of God.</a:t>
            </a:r>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7</a:t>
            </a:fld>
            <a:endParaRPr lang="en-US"/>
          </a:p>
        </p:txBody>
      </p:sp>
    </p:spTree>
    <p:extLst>
      <p:ext uri="{BB962C8B-B14F-4D97-AF65-F5344CB8AC3E}">
        <p14:creationId xmlns:p14="http://schemas.microsoft.com/office/powerpoint/2010/main" val="2181431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r>
              <a:rPr lang="en-US" sz="1200" b="1" dirty="0"/>
              <a:t>Romans 5:1-8 </a:t>
            </a:r>
            <a:r>
              <a:rPr lang="en-US" sz="1200" dirty="0">
                <a:solidFill>
                  <a:srgbClr val="FFC000"/>
                </a:solidFill>
              </a:rPr>
              <a:t>Therefore, having been justified by faith, we have peace with God through our Lord Jesus Christ, 2 through whom we also have obtained our introduction by faith into this grace in which we stand; and we celebrate in hope of the glory of God. </a:t>
            </a:r>
          </a:p>
          <a:p>
            <a:endParaRPr lang="en-US" sz="1200" dirty="0">
              <a:solidFill>
                <a:srgbClr val="FFC000"/>
              </a:solidFill>
            </a:endParaRPr>
          </a:p>
          <a:p>
            <a:r>
              <a:rPr lang="en-US" sz="1200" dirty="0">
                <a:solidFill>
                  <a:srgbClr val="FFC000"/>
                </a:solidFill>
              </a:rPr>
              <a:t>Faith Trusting</a:t>
            </a:r>
            <a:r>
              <a:rPr lang="en-US" sz="1200" baseline="0" dirty="0">
                <a:solidFill>
                  <a:srgbClr val="FFC000"/>
                </a:solidFill>
              </a:rPr>
              <a:t> </a:t>
            </a:r>
            <a:endParaRPr lang="en-US" sz="1200" dirty="0">
              <a:solidFill>
                <a:srgbClr val="FFC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C000"/>
                </a:solidFill>
              </a:rPr>
              <a:t>Justified </a:t>
            </a:r>
            <a:r>
              <a:rPr lang="en-US" sz="1200" baseline="0" dirty="0">
                <a:solidFill>
                  <a:srgbClr val="FFC000"/>
                </a:solidFill>
              </a:rPr>
              <a:t>(we made right with God)</a:t>
            </a:r>
            <a:endParaRPr lang="en-US" dirty="0"/>
          </a:p>
          <a:p>
            <a:r>
              <a:rPr lang="en-US" sz="1200" dirty="0">
                <a:solidFill>
                  <a:srgbClr val="FFC000"/>
                </a:solidFill>
              </a:rPr>
              <a:t>Peace with God</a:t>
            </a:r>
          </a:p>
          <a:p>
            <a:r>
              <a:rPr lang="en-US" sz="1200" dirty="0">
                <a:solidFill>
                  <a:srgbClr val="FFC000"/>
                </a:solidFill>
              </a:rPr>
              <a:t>Introduced</a:t>
            </a:r>
            <a:r>
              <a:rPr lang="en-US" sz="1200" baseline="0" dirty="0">
                <a:solidFill>
                  <a:srgbClr val="FFC000"/>
                </a:solidFill>
              </a:rPr>
              <a:t> to God by Grace and we stand in Grace “UNDERSERVED FAVOR”</a:t>
            </a:r>
          </a:p>
          <a:p>
            <a:r>
              <a:rPr lang="en-US" sz="1200" baseline="0" dirty="0">
                <a:solidFill>
                  <a:srgbClr val="FFC000"/>
                </a:solidFill>
              </a:rPr>
              <a:t>“We Celebrate in  Hope Glory of the Glory of God” Expectation  (that which is coming) </a:t>
            </a:r>
          </a:p>
          <a:p>
            <a:endParaRPr lang="en-US" sz="1200" baseline="0" dirty="0">
              <a:solidFill>
                <a:srgbClr val="FFC000"/>
              </a:solidFill>
            </a:endParaRPr>
          </a:p>
          <a:p>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8</a:t>
            </a:fld>
            <a:endParaRPr lang="en-US"/>
          </a:p>
        </p:txBody>
      </p:sp>
    </p:spTree>
    <p:extLst>
      <p:ext uri="{BB962C8B-B14F-4D97-AF65-F5344CB8AC3E}">
        <p14:creationId xmlns:p14="http://schemas.microsoft.com/office/powerpoint/2010/main" val="160908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t>
            </a:r>
          </a:p>
          <a:p>
            <a:r>
              <a:rPr lang="en-US" sz="1200" b="1" dirty="0"/>
              <a:t>Romans 5:1-8 </a:t>
            </a:r>
            <a:br>
              <a:rPr lang="en-US" sz="1200" b="1" dirty="0"/>
            </a:br>
            <a:r>
              <a:rPr lang="en-US" sz="1200" dirty="0">
                <a:solidFill>
                  <a:srgbClr val="FFC000"/>
                </a:solidFill>
              </a:rPr>
              <a:t>3 And not only this, but we also celebrate in our tribulations, knowing that tribulation brings about perseverance; 4 and perseverance, proven character; a</a:t>
            </a:r>
          </a:p>
          <a:p>
            <a:r>
              <a:rPr lang="en-US" sz="1200" dirty="0">
                <a:solidFill>
                  <a:srgbClr val="FFC000"/>
                </a:solidFill>
              </a:rPr>
              <a:t>and proven character, hope; And hope does not </a:t>
            </a:r>
            <a:r>
              <a:rPr lang="en-US" sz="1200" u="sng" dirty="0">
                <a:solidFill>
                  <a:srgbClr val="FFC000"/>
                </a:solidFill>
              </a:rPr>
              <a:t>put us to shame</a:t>
            </a:r>
            <a:r>
              <a:rPr lang="en-US" sz="1200" dirty="0">
                <a:solidFill>
                  <a:srgbClr val="FFC000"/>
                </a:solidFill>
              </a:rPr>
              <a:t>, </a:t>
            </a:r>
          </a:p>
          <a:p>
            <a:endParaRPr lang="en-US" sz="1200" dirty="0">
              <a:solidFill>
                <a:srgbClr val="FFC000"/>
              </a:solidFill>
            </a:endParaRPr>
          </a:p>
          <a:p>
            <a:r>
              <a:rPr lang="en-US" sz="1200" dirty="0">
                <a:solidFill>
                  <a:srgbClr val="FFC000"/>
                </a:solidFill>
              </a:rPr>
              <a:t>we also celebrate in our tribulations  “</a:t>
            </a:r>
            <a:r>
              <a:rPr lang="en-US" sz="1200" b="0" i="0" kern="1200" dirty="0">
                <a:solidFill>
                  <a:schemeClr val="tx1"/>
                </a:solidFill>
                <a:effectLst/>
                <a:latin typeface="+mn-lt"/>
                <a:ea typeface="+mn-ea"/>
                <a:cs typeface="+mn-cs"/>
              </a:rPr>
              <a:t>a state of great trouble or suffering” </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suffering</a:t>
            </a:r>
            <a:r>
              <a:rPr lang="en-US" sz="1200" b="0" i="0" kern="1200" baseline="0" dirty="0">
                <a:solidFill>
                  <a:schemeClr val="tx1"/>
                </a:solidFill>
                <a:effectLst/>
                <a:latin typeface="+mn-lt"/>
                <a:ea typeface="+mn-ea"/>
                <a:cs typeface="+mn-cs"/>
              </a:rPr>
              <a:t> does take us to shame… We are celebration we happy Peace, hopeful, expectation but then </a:t>
            </a:r>
            <a:r>
              <a:rPr lang="en-US" sz="1200" dirty="0">
                <a:solidFill>
                  <a:srgbClr val="FFC000"/>
                </a:solidFill>
              </a:rPr>
              <a:t>“</a:t>
            </a:r>
            <a:r>
              <a:rPr lang="en-US" sz="1200" b="0" i="0" kern="1200" dirty="0">
                <a:solidFill>
                  <a:schemeClr val="tx1"/>
                </a:solidFill>
                <a:effectLst/>
                <a:latin typeface="+mn-lt"/>
                <a:ea typeface="+mn-ea"/>
                <a:cs typeface="+mn-cs"/>
              </a:rPr>
              <a:t>trouble or suffering” come SHAME AND DISAPPOINTMENT</a:t>
            </a:r>
            <a:r>
              <a:rPr lang="en-US" sz="1200" b="0" i="0" kern="1200" baseline="0" dirty="0">
                <a:solidFill>
                  <a:schemeClr val="tx1"/>
                </a:solidFill>
                <a:effectLst/>
                <a:latin typeface="+mn-lt"/>
                <a:ea typeface="+mn-ea"/>
                <a:cs typeface="+mn-cs"/>
              </a:rPr>
              <a:t> Come we quit hoping celebrating we lose our peace …. But because of Jesus those things in us and those things that come at us… produce strength , perseverance, transform us from the inside out, and can increase our hope.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How is that possible ? CLICK</a:t>
            </a:r>
            <a:endParaRPr lang="en-US" dirty="0"/>
          </a:p>
        </p:txBody>
      </p:sp>
      <p:sp>
        <p:nvSpPr>
          <p:cNvPr id="4" name="Slide Number Placeholder 3"/>
          <p:cNvSpPr>
            <a:spLocks noGrp="1"/>
          </p:cNvSpPr>
          <p:nvPr>
            <p:ph type="sldNum" sz="quarter" idx="10"/>
          </p:nvPr>
        </p:nvSpPr>
        <p:spPr/>
        <p:txBody>
          <a:bodyPr/>
          <a:lstStyle/>
          <a:p>
            <a:fld id="{AA96B969-4171-449D-8849-3CC410D03716}" type="slidenum">
              <a:rPr lang="en-US" smtClean="0"/>
              <a:t>9</a:t>
            </a:fld>
            <a:endParaRPr lang="en-US"/>
          </a:p>
        </p:txBody>
      </p:sp>
    </p:spTree>
    <p:extLst>
      <p:ext uri="{BB962C8B-B14F-4D97-AF65-F5344CB8AC3E}">
        <p14:creationId xmlns:p14="http://schemas.microsoft.com/office/powerpoint/2010/main" val="124817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2AE2-8ECF-3E48-B961-BAE89FED7EB2}"/>
              </a:ext>
            </a:extLst>
          </p:cNvPr>
          <p:cNvSpPr>
            <a:spLocks noGrp="1"/>
          </p:cNvSpPr>
          <p:nvPr>
            <p:ph type="ctrTitle"/>
          </p:nvPr>
        </p:nvSpPr>
        <p:spPr>
          <a:xfrm>
            <a:off x="1524000" y="1122363"/>
            <a:ext cx="9144000" cy="2387600"/>
          </a:xfrm>
        </p:spPr>
        <p:txBody>
          <a:bodyPr anchor="b"/>
          <a:lstStyle>
            <a:lvl1pPr algn="ctr">
              <a:defRPr sz="6000" b="1">
                <a:solidFill>
                  <a:schemeClr val="bg1"/>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F1E25CD2-898D-F44B-8D83-EC07E8A0E8A9}"/>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0C8F35E-9A2C-004C-98D9-4B060F026B46}"/>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5" name="Footer Placeholder 4">
            <a:extLst>
              <a:ext uri="{FF2B5EF4-FFF2-40B4-BE49-F238E27FC236}">
                <a16:creationId xmlns:a16="http://schemas.microsoft.com/office/drawing/2014/main" id="{E633859F-29C1-B847-9D93-D7D796B1D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00032F-51A8-E447-AD68-E0544387D353}"/>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419725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51BF0-E511-2F47-A417-CB46761987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4BA7A3-35B9-0642-82EF-4001C4A0F7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C9D17-3986-3546-9634-544F01823B75}"/>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5" name="Footer Placeholder 4">
            <a:extLst>
              <a:ext uri="{FF2B5EF4-FFF2-40B4-BE49-F238E27FC236}">
                <a16:creationId xmlns:a16="http://schemas.microsoft.com/office/drawing/2014/main" id="{8296EEFB-9D8B-BD4F-B046-7B631EDDE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BA298-E0BA-F14D-9CCE-B4CC689F4508}"/>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330269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C7FB2B-E0EB-4C46-AFAB-7CB654EB2A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DD4F13-3622-BE43-83A7-C32C91CAF8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2D7001-A4C5-6E4F-A621-8AAE7BA8E7F0}"/>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5" name="Footer Placeholder 4">
            <a:extLst>
              <a:ext uri="{FF2B5EF4-FFF2-40B4-BE49-F238E27FC236}">
                <a16:creationId xmlns:a16="http://schemas.microsoft.com/office/drawing/2014/main" id="{621C49C4-929E-DD4F-8258-A5977A95E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6B4216-FF55-7D46-B9B9-F05C1D71AE7D}"/>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391021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C5A3-0060-0C48-A07B-FA7A5F52EE11}"/>
              </a:ext>
            </a:extLst>
          </p:cNvPr>
          <p:cNvSpPr>
            <a:spLocks noGrp="1"/>
          </p:cNvSpPr>
          <p:nvPr>
            <p:ph type="title"/>
          </p:nvPr>
        </p:nvSpPr>
        <p:spPr/>
        <p:txBody>
          <a:bodyPr/>
          <a:lstStyle>
            <a:lvl1pPr>
              <a:defRPr>
                <a:solidFill>
                  <a:schemeClr val="accent2">
                    <a:lumMod val="20000"/>
                    <a:lumOff val="80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76796A0-B558-924C-BAEF-D9D7E7E7A50D}"/>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70802D-7BA1-F64F-8F3B-5CEA3D4378FD}"/>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5" name="Footer Placeholder 4">
            <a:extLst>
              <a:ext uri="{FF2B5EF4-FFF2-40B4-BE49-F238E27FC236}">
                <a16:creationId xmlns:a16="http://schemas.microsoft.com/office/drawing/2014/main" id="{D0AE386C-1E86-4240-B841-4B1D6A55A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44DDF4-33B0-A344-8327-23FA84AF5496}"/>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399830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D27F-7D8B-264E-8F77-8CD5E4B10FB3}"/>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1DDA414-0C4F-7A4F-89B9-8101424B2697}"/>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5FC35A-7B83-B44D-975D-5D1798B229DE}"/>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5" name="Footer Placeholder 4">
            <a:extLst>
              <a:ext uri="{FF2B5EF4-FFF2-40B4-BE49-F238E27FC236}">
                <a16:creationId xmlns:a16="http://schemas.microsoft.com/office/drawing/2014/main" id="{1BB2A1E9-E25E-0E45-B596-688977486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7CA95B-2FFE-2D4B-8AE4-76763B4816BE}"/>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100676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9160B-C92F-EB47-BD39-B8E9EB331984}"/>
              </a:ext>
            </a:extLst>
          </p:cNvPr>
          <p:cNvSpPr>
            <a:spLocks noGrp="1"/>
          </p:cNvSpPr>
          <p:nvPr>
            <p:ph type="title"/>
          </p:nvPr>
        </p:nvSpPr>
        <p:spPr/>
        <p:txBody>
          <a:bodyPr/>
          <a:lstStyle>
            <a:lvl1pPr>
              <a:defRPr>
                <a:solidFill>
                  <a:schemeClr val="accent2">
                    <a:lumMod val="20000"/>
                    <a:lumOff val="80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9DB3BF3-8084-3844-B424-5141C9814B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76B248-326B-A04C-B1E9-89D1FD950F8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AED1F1-0A08-D842-8CA0-F57BD7ECBB3E}"/>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6" name="Footer Placeholder 5">
            <a:extLst>
              <a:ext uri="{FF2B5EF4-FFF2-40B4-BE49-F238E27FC236}">
                <a16:creationId xmlns:a16="http://schemas.microsoft.com/office/drawing/2014/main" id="{B6BA5272-072F-3847-969A-709EE2B36C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A7BBA9-EDD2-C04F-A802-2AEAC36C9A7A}"/>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8395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C2D7-173E-FF4E-9F42-BA6820D06C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2F415C-AC93-4E4E-A488-37B253882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F6F0BB-82A6-8C44-A112-D77E9F6036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535C72-0EC4-224C-8FAB-2B3EBFAB0B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9569F51-AE22-3C46-8482-2C4B8ED0830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E625A7-5C45-894B-86AC-8CE729563191}"/>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8" name="Footer Placeholder 7">
            <a:extLst>
              <a:ext uri="{FF2B5EF4-FFF2-40B4-BE49-F238E27FC236}">
                <a16:creationId xmlns:a16="http://schemas.microsoft.com/office/drawing/2014/main" id="{09567127-AB69-444C-9448-E1D5A812BF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5BC93E-D1BB-2842-8E0F-8563B584CB4B}"/>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173147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CBE0C-93D7-074B-9A10-B6A859E1F7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1D016F-3E4F-4E4C-86A3-12826012CAFE}"/>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4" name="Footer Placeholder 3">
            <a:extLst>
              <a:ext uri="{FF2B5EF4-FFF2-40B4-BE49-F238E27FC236}">
                <a16:creationId xmlns:a16="http://schemas.microsoft.com/office/drawing/2014/main" id="{9F9D1857-84D2-9B49-A836-06E17D576D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9F30DC-8C49-5C41-84DA-FE2ED2365747}"/>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265592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BF961-6B24-184C-ACF2-9588512E9997}"/>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3" name="Footer Placeholder 2">
            <a:extLst>
              <a:ext uri="{FF2B5EF4-FFF2-40B4-BE49-F238E27FC236}">
                <a16:creationId xmlns:a16="http://schemas.microsoft.com/office/drawing/2014/main" id="{DFC62C20-DD8D-FA4F-A743-7EEE40E7DF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A1C93D-EC71-4D4D-81A6-16AA9C5AB0D9}"/>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349478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C6C0D-F1FF-D04E-A50A-36EB758E52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19615B-34ED-E544-8DD0-A67AF1F136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DAF12F-2EE9-3B49-B8C5-D88F00DF44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781E6F-2D3B-6A4E-A80A-F6FE8744B0B4}"/>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6" name="Footer Placeholder 5">
            <a:extLst>
              <a:ext uri="{FF2B5EF4-FFF2-40B4-BE49-F238E27FC236}">
                <a16:creationId xmlns:a16="http://schemas.microsoft.com/office/drawing/2014/main" id="{DA7E9926-6FB8-204C-9E6F-BF2C8F2AA2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8C222F-4F9B-3746-B9BD-BC3FD96BEC88}"/>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410881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E691-90B8-B441-A6A2-ADCF30CE6C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1487C5-769D-A548-8B89-3DBFD17E50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996C4AC-AED0-5D4D-88A6-4CF9E86D4C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CB2DA5-778E-064A-A870-520D3136B3E7}"/>
              </a:ext>
            </a:extLst>
          </p:cNvPr>
          <p:cNvSpPr>
            <a:spLocks noGrp="1"/>
          </p:cNvSpPr>
          <p:nvPr>
            <p:ph type="dt" sz="half" idx="10"/>
          </p:nvPr>
        </p:nvSpPr>
        <p:spPr/>
        <p:txBody>
          <a:bodyPr/>
          <a:lstStyle/>
          <a:p>
            <a:fld id="{3CE0E450-FD06-D949-A0A8-EE3FFF59A80D}" type="datetimeFigureOut">
              <a:rPr lang="en-US" smtClean="0"/>
              <a:t>9/18/23</a:t>
            </a:fld>
            <a:endParaRPr lang="en-US"/>
          </a:p>
        </p:txBody>
      </p:sp>
      <p:sp>
        <p:nvSpPr>
          <p:cNvPr id="6" name="Footer Placeholder 5">
            <a:extLst>
              <a:ext uri="{FF2B5EF4-FFF2-40B4-BE49-F238E27FC236}">
                <a16:creationId xmlns:a16="http://schemas.microsoft.com/office/drawing/2014/main" id="{13CFF3D9-C17F-F642-92EF-54D5481062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E094D3-E68F-6848-B889-945DDDEF0DCB}"/>
              </a:ext>
            </a:extLst>
          </p:cNvPr>
          <p:cNvSpPr>
            <a:spLocks noGrp="1"/>
          </p:cNvSpPr>
          <p:nvPr>
            <p:ph type="sldNum" sz="quarter" idx="12"/>
          </p:nvPr>
        </p:nvSpPr>
        <p:spPr/>
        <p:txBody>
          <a:bodyPr/>
          <a:lstStyle/>
          <a:p>
            <a:fld id="{62AE2E47-2C7C-0F4F-98D2-74F3F5D45012}" type="slidenum">
              <a:rPr lang="en-US" smtClean="0"/>
              <a:t>‹#›</a:t>
            </a:fld>
            <a:endParaRPr lang="en-US"/>
          </a:p>
        </p:txBody>
      </p:sp>
    </p:spTree>
    <p:extLst>
      <p:ext uri="{BB962C8B-B14F-4D97-AF65-F5344CB8AC3E}">
        <p14:creationId xmlns:p14="http://schemas.microsoft.com/office/powerpoint/2010/main" val="69800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067ABF-4186-CB42-98EC-5B9D1C28FB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E14A666-3D25-9F42-9D5C-B63B31AFF3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371E82B-40AC-A847-8401-66EBF62544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0E450-FD06-D949-A0A8-EE3FFF59A80D}" type="datetimeFigureOut">
              <a:rPr lang="en-US" smtClean="0"/>
              <a:t>9/18/23</a:t>
            </a:fld>
            <a:endParaRPr lang="en-US"/>
          </a:p>
        </p:txBody>
      </p:sp>
      <p:sp>
        <p:nvSpPr>
          <p:cNvPr id="5" name="Footer Placeholder 4">
            <a:extLst>
              <a:ext uri="{FF2B5EF4-FFF2-40B4-BE49-F238E27FC236}">
                <a16:creationId xmlns:a16="http://schemas.microsoft.com/office/drawing/2014/main" id="{2F63E06F-9AC4-964F-9F27-48190863A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F3AA26-9874-A64A-B260-32C0900B56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E2E47-2C7C-0F4F-98D2-74F3F5D45012}" type="slidenum">
              <a:rPr lang="en-US" smtClean="0"/>
              <a:t>‹#›</a:t>
            </a:fld>
            <a:endParaRPr lang="en-US"/>
          </a:p>
        </p:txBody>
      </p:sp>
    </p:spTree>
    <p:extLst>
      <p:ext uri="{BB962C8B-B14F-4D97-AF65-F5344CB8AC3E}">
        <p14:creationId xmlns:p14="http://schemas.microsoft.com/office/powerpoint/2010/main" val="4039052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accent2">
              <a:lumMod val="20000"/>
              <a:lumOff val="80000"/>
            </a:schemeClr>
          </a:solidFill>
          <a:latin typeface="Lato" panose="020F0502020204030203" pitchFamily="34" charset="0"/>
          <a:ea typeface="Lato" panose="020F0502020204030203" pitchFamily="34" charset="0"/>
          <a:cs typeface="Lato" panose="020F050202020403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3E6E43F-83F2-5144-9781-D8C8CA70259B}"/>
              </a:ext>
            </a:extLst>
          </p:cNvPr>
          <p:cNvSpPr txBox="1"/>
          <p:nvPr/>
        </p:nvSpPr>
        <p:spPr>
          <a:xfrm>
            <a:off x="628135" y="5717719"/>
            <a:ext cx="10935730" cy="646331"/>
          </a:xfrm>
          <a:prstGeom prst="rect">
            <a:avLst/>
          </a:prstGeom>
          <a:noFill/>
          <a:effectLst/>
        </p:spPr>
        <p:txBody>
          <a:bodyPr wrap="square" rtlCol="0">
            <a:spAutoFit/>
          </a:bodyPr>
          <a:lstStyle/>
          <a:p>
            <a:pPr algn="ctr"/>
            <a:r>
              <a:rPr lang="en-US" sz="3600" b="1" dirty="0">
                <a:solidFill>
                  <a:schemeClr val="bg1"/>
                </a:solidFill>
                <a:latin typeface="Lato" panose="020F0502020204030203" pitchFamily="34" charset="0"/>
                <a:ea typeface="Lato" panose="020F0502020204030203" pitchFamily="34" charset="0"/>
                <a:cs typeface="Lato" panose="020F0502020204030203" pitchFamily="34" charset="0"/>
              </a:rPr>
              <a:t>Subtitle goes here</a:t>
            </a:r>
          </a:p>
        </p:txBody>
      </p:sp>
      <p:pic>
        <p:nvPicPr>
          <p:cNvPr id="9" name="Picture 8">
            <a:extLst>
              <a:ext uri="{FF2B5EF4-FFF2-40B4-BE49-F238E27FC236}">
                <a16:creationId xmlns:a16="http://schemas.microsoft.com/office/drawing/2014/main" id="{379C7FE7-96D2-9A45-B9A2-4E872B65E45A}"/>
              </a:ext>
            </a:extLst>
          </p:cNvPr>
          <p:cNvPicPr>
            <a:picLocks noChangeAspect="1"/>
          </p:cNvPicPr>
          <p:nvPr/>
        </p:nvPicPr>
        <p:blipFill>
          <a:blip r:embed="rId3"/>
          <a:stretch>
            <a:fillRect/>
          </a:stretch>
        </p:blipFill>
        <p:spPr>
          <a:xfrm>
            <a:off x="95791" y="5749201"/>
            <a:ext cx="867247" cy="1006853"/>
          </a:xfrm>
          <a:prstGeom prst="rect">
            <a:avLst/>
          </a:prstGeom>
        </p:spPr>
      </p:pic>
      <p:pic>
        <p:nvPicPr>
          <p:cNvPr id="8" name="Picture 7">
            <a:extLst>
              <a:ext uri="{FF2B5EF4-FFF2-40B4-BE49-F238E27FC236}">
                <a16:creationId xmlns:a16="http://schemas.microsoft.com/office/drawing/2014/main" id="{FA9B0F96-A200-6D46-A708-16C156244E20}"/>
              </a:ext>
            </a:extLst>
          </p:cNvPr>
          <p:cNvPicPr>
            <a:picLocks noChangeAspect="1"/>
          </p:cNvPicPr>
          <p:nvPr/>
        </p:nvPicPr>
        <p:blipFill>
          <a:blip r:embed="rId3"/>
          <a:stretch>
            <a:fillRect/>
          </a:stretch>
        </p:blipFill>
        <p:spPr>
          <a:xfrm>
            <a:off x="243871" y="253798"/>
            <a:ext cx="768527" cy="892241"/>
          </a:xfrm>
          <a:prstGeom prst="rect">
            <a:avLst/>
          </a:prstGeom>
        </p:spPr>
      </p:pic>
      <p:pic>
        <p:nvPicPr>
          <p:cNvPr id="5" name="Picture 4">
            <a:extLst>
              <a:ext uri="{FF2B5EF4-FFF2-40B4-BE49-F238E27FC236}">
                <a16:creationId xmlns:a16="http://schemas.microsoft.com/office/drawing/2014/main" id="{6740AFAB-2A56-1F40-904D-7333A16F85F5}"/>
              </a:ext>
            </a:extLst>
          </p:cNvPr>
          <p:cNvPicPr>
            <a:picLocks noChangeAspect="1"/>
          </p:cNvPicPr>
          <p:nvPr/>
        </p:nvPicPr>
        <p:blipFill>
          <a:blip r:embed="rId4"/>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D6437A8D-2F5C-1545-BC52-8F9412290F66}"/>
              </a:ext>
            </a:extLst>
          </p:cNvPr>
          <p:cNvPicPr>
            <a:picLocks noChangeAspect="1"/>
          </p:cNvPicPr>
          <p:nvPr/>
        </p:nvPicPr>
        <p:blipFill>
          <a:blip r:embed="rId3"/>
          <a:stretch>
            <a:fillRect/>
          </a:stretch>
        </p:blipFill>
        <p:spPr>
          <a:xfrm>
            <a:off x="243871" y="304771"/>
            <a:ext cx="768527" cy="892241"/>
          </a:xfrm>
          <a:prstGeom prst="rect">
            <a:avLst/>
          </a:prstGeom>
        </p:spPr>
      </p:pic>
    </p:spTree>
    <p:extLst>
      <p:ext uri="{BB962C8B-B14F-4D97-AF65-F5344CB8AC3E}">
        <p14:creationId xmlns:p14="http://schemas.microsoft.com/office/powerpoint/2010/main" val="1956871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CA298-11AE-E345-8D57-138C0ECE7010}"/>
              </a:ext>
            </a:extLst>
          </p:cNvPr>
          <p:cNvSpPr>
            <a:spLocks noGrp="1"/>
          </p:cNvSpPr>
          <p:nvPr>
            <p:ph idx="1"/>
          </p:nvPr>
        </p:nvSpPr>
        <p:spPr>
          <a:xfrm>
            <a:off x="406400" y="444500"/>
            <a:ext cx="11531599" cy="5995211"/>
          </a:xfrm>
        </p:spPr>
        <p:txBody>
          <a:bodyPr>
            <a:normAutofit lnSpcReduction="10000"/>
          </a:bodyPr>
          <a:lstStyle/>
          <a:p>
            <a:pPr marL="0" indent="0">
              <a:buNone/>
            </a:pPr>
            <a:r>
              <a:rPr lang="en-US" sz="3200" b="1" dirty="0"/>
              <a:t>Romans 5:1-8 </a:t>
            </a:r>
            <a:r>
              <a:rPr lang="en-US" sz="3200" dirty="0"/>
              <a:t>Therefore, having been justified by faith, we have peace with God through our Lord Jesus Christ, 2 through whom we also have obtained our introduction by faith into this grace in which we stand; and we celebrate in hope of the glory of God.     3 And not only this, but we also celebrate in our tribulations, knowing that tribulation brings about perseverance; 4 and perseverance, proven character; and proven character, hope; And hope does not put us to shame, </a:t>
            </a:r>
            <a:r>
              <a:rPr lang="en-US" sz="3200" u="sng" dirty="0">
                <a:solidFill>
                  <a:srgbClr val="FFC000"/>
                </a:solidFill>
              </a:rPr>
              <a:t>because God’s love has been poured out into our hearts through the Holy Spirit, who has been given to us</a:t>
            </a:r>
            <a:r>
              <a:rPr lang="en-US" sz="3200" dirty="0">
                <a:solidFill>
                  <a:srgbClr val="FFC000"/>
                </a:solidFill>
              </a:rPr>
              <a:t>. 6 You see, at just the right time, when we were still powerless, Christ died for the ungodly. 7 Very rarely will anyone die for a righteous person, though for a good person someone might possibly dare to die. 8 But </a:t>
            </a:r>
            <a:r>
              <a:rPr lang="en-US" sz="3200" u="sng" dirty="0">
                <a:solidFill>
                  <a:srgbClr val="FFC000"/>
                </a:solidFill>
              </a:rPr>
              <a:t>God demonstrates his own love for us in this: While we were still sinners, Christ died for us.</a:t>
            </a:r>
          </a:p>
          <a:p>
            <a:pPr marL="0" indent="0">
              <a:buNone/>
            </a:pPr>
            <a:endParaRPr lang="en-US" dirty="0"/>
          </a:p>
        </p:txBody>
      </p:sp>
    </p:spTree>
    <p:extLst>
      <p:ext uri="{BB962C8B-B14F-4D97-AF65-F5344CB8AC3E}">
        <p14:creationId xmlns:p14="http://schemas.microsoft.com/office/powerpoint/2010/main" val="318322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CA298-11AE-E345-8D57-138C0ECE7010}"/>
              </a:ext>
            </a:extLst>
          </p:cNvPr>
          <p:cNvSpPr>
            <a:spLocks noGrp="1"/>
          </p:cNvSpPr>
          <p:nvPr>
            <p:ph idx="1"/>
          </p:nvPr>
        </p:nvSpPr>
        <p:spPr>
          <a:xfrm>
            <a:off x="444499" y="2465691"/>
            <a:ext cx="11303000" cy="4786009"/>
          </a:xfrm>
        </p:spPr>
        <p:txBody>
          <a:bodyPr>
            <a:normAutofit/>
          </a:bodyPr>
          <a:lstStyle/>
          <a:p>
            <a:pPr marL="0" indent="0">
              <a:buNone/>
            </a:pPr>
            <a:endParaRPr lang="en-US" sz="900" dirty="0"/>
          </a:p>
          <a:p>
            <a:pPr marL="0" indent="0">
              <a:buNone/>
            </a:pPr>
            <a:r>
              <a:rPr lang="en-US" sz="3200" b="1" dirty="0"/>
              <a:t>1 John 4:15-17  </a:t>
            </a:r>
            <a:r>
              <a:rPr lang="en-US" sz="3200" dirty="0"/>
              <a:t>If anyone acknowledges that Jesus is the Son of God, God lives in them and they in God. 16 And so we know and rely on the love God has for us.</a:t>
            </a:r>
          </a:p>
          <a:p>
            <a:pPr marL="0" indent="0">
              <a:buNone/>
            </a:pPr>
            <a:r>
              <a:rPr lang="en-US" sz="3200" dirty="0"/>
              <a:t>God is love. Whoever lives in love lives in God, and God in them. 17 This is how love is made complete among us so that we will have confidence on the day of judgment: In this world, we are like Jesus. </a:t>
            </a:r>
          </a:p>
        </p:txBody>
      </p:sp>
      <p:sp>
        <p:nvSpPr>
          <p:cNvPr id="4" name="TextBox 3"/>
          <p:cNvSpPr txBox="1"/>
          <p:nvPr/>
        </p:nvSpPr>
        <p:spPr>
          <a:xfrm>
            <a:off x="172529" y="470583"/>
            <a:ext cx="12191999" cy="1569660"/>
          </a:xfrm>
          <a:prstGeom prst="rect">
            <a:avLst/>
          </a:prstGeom>
          <a:noFill/>
        </p:spPr>
        <p:txBody>
          <a:bodyPr wrap="square" rtlCol="0">
            <a:spAutoFit/>
          </a:bodyPr>
          <a:lstStyle/>
          <a:p>
            <a:pPr algn="ctr"/>
            <a:r>
              <a:rPr lang="en-US" sz="4800" dirty="0">
                <a:solidFill>
                  <a:schemeClr val="bg1"/>
                </a:solidFill>
              </a:rPr>
              <a:t>We live in, know, rely on, are confident in,            and are transformed by God’s love for us</a:t>
            </a:r>
          </a:p>
        </p:txBody>
      </p:sp>
    </p:spTree>
    <p:extLst>
      <p:ext uri="{BB962C8B-B14F-4D97-AF65-F5344CB8AC3E}">
        <p14:creationId xmlns:p14="http://schemas.microsoft.com/office/powerpoint/2010/main" val="99721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4D24-4DA0-6342-81A5-302F74605BF3}"/>
              </a:ext>
            </a:extLst>
          </p:cNvPr>
          <p:cNvSpPr>
            <a:spLocks noGrp="1"/>
          </p:cNvSpPr>
          <p:nvPr>
            <p:ph type="title"/>
          </p:nvPr>
        </p:nvSpPr>
        <p:spPr>
          <a:xfrm>
            <a:off x="500332" y="365125"/>
            <a:ext cx="10853468" cy="1325563"/>
          </a:xfrm>
        </p:spPr>
        <p:txBody>
          <a:bodyPr>
            <a:normAutofit/>
          </a:bodyPr>
          <a:lstStyle/>
          <a:p>
            <a:r>
              <a:rPr lang="en-US" sz="6000" dirty="0"/>
              <a:t>Invitation/</a:t>
            </a:r>
            <a:r>
              <a:rPr lang="en-US" sz="6000" dirty="0">
                <a:solidFill>
                  <a:schemeClr val="bg2">
                    <a:lumMod val="90000"/>
                  </a:schemeClr>
                </a:solidFill>
              </a:rPr>
              <a:t> Practice</a:t>
            </a:r>
            <a:endParaRPr lang="en-US" sz="6000" dirty="0"/>
          </a:p>
        </p:txBody>
      </p:sp>
      <p:sp>
        <p:nvSpPr>
          <p:cNvPr id="3" name="Content Placeholder 2">
            <a:extLst>
              <a:ext uri="{FF2B5EF4-FFF2-40B4-BE49-F238E27FC236}">
                <a16:creationId xmlns:a16="http://schemas.microsoft.com/office/drawing/2014/main" id="{37FCA298-11AE-E345-8D57-138C0ECE7010}"/>
              </a:ext>
            </a:extLst>
          </p:cNvPr>
          <p:cNvSpPr>
            <a:spLocks noGrp="1"/>
          </p:cNvSpPr>
          <p:nvPr>
            <p:ph idx="1"/>
          </p:nvPr>
        </p:nvSpPr>
        <p:spPr>
          <a:xfrm>
            <a:off x="327804" y="1825625"/>
            <a:ext cx="11559395" cy="4730450"/>
          </a:xfrm>
        </p:spPr>
        <p:txBody>
          <a:bodyPr>
            <a:normAutofit/>
          </a:bodyPr>
          <a:lstStyle/>
          <a:p>
            <a:pPr marL="0" indent="0" algn="ctr">
              <a:buNone/>
            </a:pPr>
            <a:r>
              <a:rPr lang="en-US" sz="3000" b="1" dirty="0">
                <a:solidFill>
                  <a:schemeClr val="bg2">
                    <a:lumMod val="90000"/>
                  </a:schemeClr>
                </a:solidFill>
              </a:rPr>
              <a:t> </a:t>
            </a:r>
            <a:r>
              <a:rPr lang="en-US" sz="3000" dirty="0">
                <a:latin typeface="+mn-lt"/>
              </a:rPr>
              <a:t>Sit in a private quiet place, close your eyes, give yourself some time to settle, and picture Jesus looking you in the eyes. </a:t>
            </a:r>
          </a:p>
          <a:p>
            <a:pPr marL="0" indent="0">
              <a:buNone/>
            </a:pPr>
            <a:endParaRPr lang="en-US" sz="3000" dirty="0">
              <a:solidFill>
                <a:srgbClr val="FFC000"/>
              </a:solidFill>
            </a:endParaRPr>
          </a:p>
          <a:p>
            <a:pPr marL="0" indent="0">
              <a:buNone/>
            </a:pPr>
            <a:r>
              <a:rPr lang="en-US" sz="3000" dirty="0">
                <a:solidFill>
                  <a:srgbClr val="FFC000"/>
                </a:solidFill>
              </a:rPr>
              <a:t>Look at Jesus and take in what says </a:t>
            </a:r>
            <a:r>
              <a:rPr lang="en-US" sz="3000" b="1" i="1" dirty="0"/>
              <a:t>“</a:t>
            </a:r>
            <a:r>
              <a:rPr lang="en-US" sz="3000" i="1" dirty="0"/>
              <a:t>As the Father has loved me, so have I loved you. Now remain in my love.”</a:t>
            </a:r>
            <a:r>
              <a:rPr lang="en-US" sz="3000" dirty="0"/>
              <a:t> John 15:9  </a:t>
            </a:r>
          </a:p>
          <a:p>
            <a:pPr marL="0" indent="0">
              <a:buNone/>
            </a:pPr>
            <a:endParaRPr lang="en-US" sz="3000" b="1" dirty="0"/>
          </a:p>
          <a:p>
            <a:pPr marL="0" indent="0">
              <a:buNone/>
            </a:pPr>
            <a:r>
              <a:rPr lang="en-US" sz="3000" b="1" dirty="0"/>
              <a:t> </a:t>
            </a:r>
            <a:r>
              <a:rPr lang="en-US" sz="3000" dirty="0"/>
              <a:t>(Repeat this as many times as you need to take it in) </a:t>
            </a:r>
          </a:p>
          <a:p>
            <a:pPr marL="0" indent="0">
              <a:buNone/>
            </a:pPr>
            <a:endParaRPr lang="en-US" sz="3000" b="1" dirty="0"/>
          </a:p>
          <a:p>
            <a:pPr marL="0" indent="0">
              <a:buNone/>
            </a:pPr>
            <a:endParaRPr lang="en-US" sz="3000" dirty="0"/>
          </a:p>
        </p:txBody>
      </p:sp>
    </p:spTree>
    <p:extLst>
      <p:ext uri="{BB962C8B-B14F-4D97-AF65-F5344CB8AC3E}">
        <p14:creationId xmlns:p14="http://schemas.microsoft.com/office/powerpoint/2010/main" val="3019797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4D24-4DA0-6342-81A5-302F74605BF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7FCA298-11AE-E345-8D57-138C0ECE701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696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0B7FBE5-00C5-66FB-352F-1C0F3A791A33}"/>
              </a:ext>
            </a:extLst>
          </p:cNvPr>
          <p:cNvSpPr txBox="1">
            <a:spLocks/>
          </p:cNvSpPr>
          <p:nvPr/>
        </p:nvSpPr>
        <p:spPr>
          <a:xfrm>
            <a:off x="838200" y="392276"/>
            <a:ext cx="10515600" cy="86811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stStyle>
          <a:p>
            <a:pPr algn="l"/>
            <a:r>
              <a:rPr lang="en-US" sz="4400" dirty="0">
                <a:solidFill>
                  <a:srgbClr val="91C8D1"/>
                </a:solidFill>
              </a:rPr>
              <a:t>The Kingdom of God is…</a:t>
            </a:r>
          </a:p>
        </p:txBody>
      </p:sp>
      <p:sp>
        <p:nvSpPr>
          <p:cNvPr id="5" name="Content Placeholder 3">
            <a:extLst>
              <a:ext uri="{FF2B5EF4-FFF2-40B4-BE49-F238E27FC236}">
                <a16:creationId xmlns:a16="http://schemas.microsoft.com/office/drawing/2014/main" id="{CC93E105-09B9-4272-003F-03E980D7F74E}"/>
              </a:ext>
            </a:extLst>
          </p:cNvPr>
          <p:cNvSpPr txBox="1">
            <a:spLocks/>
          </p:cNvSpPr>
          <p:nvPr/>
        </p:nvSpPr>
        <p:spPr>
          <a:xfrm>
            <a:off x="838201" y="1562100"/>
            <a:ext cx="10515599" cy="493077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Lato" panose="020F0502020204030203" pitchFamily="34" charset="0"/>
                <a:ea typeface="Lato" panose="020F0502020204030203" pitchFamily="34" charset="0"/>
                <a:cs typeface="Lato" panose="020F0502020204030203"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Lato" panose="020F0502020204030203" pitchFamily="34" charset="0"/>
                <a:ea typeface="Lato" panose="020F0502020204030203" pitchFamily="34" charset="0"/>
                <a:cs typeface="Lato" panose="020F0502020204030203"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Lato" panose="020F0502020204030203" pitchFamily="34" charset="0"/>
                <a:ea typeface="Lato" panose="020F0502020204030203" pitchFamily="34" charset="0"/>
                <a:cs typeface="Lato" panose="020F0502020204030203"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Lato" panose="020F0502020204030203" pitchFamily="34" charset="0"/>
                <a:ea typeface="Lato" panose="020F0502020204030203" pitchFamily="34" charset="0"/>
                <a:cs typeface="Lato" panose="020F0502020204030203"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971550" lvl="1" indent="-514350" algn="l">
              <a:lnSpc>
                <a:spcPct val="150000"/>
              </a:lnSpc>
              <a:spcBef>
                <a:spcPts val="0"/>
              </a:spcBef>
              <a:spcAft>
                <a:spcPts val="1800"/>
              </a:spcAft>
              <a:buFont typeface="+mj-lt"/>
              <a:buAutoNum type="arabicPeriod"/>
            </a:pPr>
            <a:r>
              <a:rPr lang="en-US" sz="3600" b="1" u="sng" dirty="0"/>
              <a:t>active</a:t>
            </a:r>
            <a:r>
              <a:rPr lang="en-US" sz="3600" dirty="0"/>
              <a:t> rule/reign/order</a:t>
            </a:r>
          </a:p>
          <a:p>
            <a:pPr marL="971550" lvl="1" indent="-514350" algn="l">
              <a:lnSpc>
                <a:spcPct val="150000"/>
              </a:lnSpc>
              <a:spcBef>
                <a:spcPts val="0"/>
              </a:spcBef>
              <a:spcAft>
                <a:spcPts val="1800"/>
              </a:spcAft>
              <a:buFont typeface="+mj-lt"/>
              <a:buAutoNum type="arabicPeriod"/>
            </a:pPr>
            <a:r>
              <a:rPr lang="en-US" sz="3600" dirty="0"/>
              <a:t>coming </a:t>
            </a:r>
            <a:r>
              <a:rPr lang="en-US" sz="3600" b="1" u="sng" dirty="0"/>
              <a:t>near</a:t>
            </a:r>
            <a:r>
              <a:rPr lang="en-US" sz="3600" dirty="0"/>
              <a:t> (imminent, personal, holistic)</a:t>
            </a:r>
          </a:p>
          <a:p>
            <a:pPr marL="971550" lvl="1" indent="-514350" algn="l">
              <a:lnSpc>
                <a:spcPct val="150000"/>
              </a:lnSpc>
              <a:spcBef>
                <a:spcPts val="0"/>
              </a:spcBef>
              <a:spcAft>
                <a:spcPts val="1800"/>
              </a:spcAft>
              <a:buFont typeface="+mj-lt"/>
              <a:buAutoNum type="arabicPeriod"/>
            </a:pPr>
            <a:r>
              <a:rPr lang="en-US" sz="3600" b="1" dirty="0"/>
              <a:t>received</a:t>
            </a:r>
            <a:r>
              <a:rPr lang="en-US" sz="3600" dirty="0"/>
              <a:t> (</a:t>
            </a:r>
            <a:r>
              <a:rPr lang="en-US" sz="3600" u="sng" dirty="0"/>
              <a:t>yielded</a:t>
            </a:r>
            <a:r>
              <a:rPr lang="en-US" sz="3600" dirty="0"/>
              <a:t> to)</a:t>
            </a:r>
          </a:p>
        </p:txBody>
      </p:sp>
    </p:spTree>
    <p:extLst>
      <p:ext uri="{BB962C8B-B14F-4D97-AF65-F5344CB8AC3E}">
        <p14:creationId xmlns:p14="http://schemas.microsoft.com/office/powerpoint/2010/main" val="225731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8B06399-4AE9-14FD-9AB0-82D30214302E}"/>
              </a:ext>
            </a:extLst>
          </p:cNvPr>
          <p:cNvSpPr txBox="1">
            <a:spLocks/>
          </p:cNvSpPr>
          <p:nvPr/>
        </p:nvSpPr>
        <p:spPr>
          <a:xfrm>
            <a:off x="622300" y="1297172"/>
            <a:ext cx="11371226" cy="266364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Lato" panose="020F0502020204030203" pitchFamily="34" charset="0"/>
                <a:ea typeface="Lato" panose="020F0502020204030203" pitchFamily="34" charset="0"/>
                <a:cs typeface="Lato" panose="020F0502020204030203"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Lato" panose="020F0502020204030203" pitchFamily="34" charset="0"/>
                <a:ea typeface="Lato" panose="020F0502020204030203" pitchFamily="34" charset="0"/>
                <a:cs typeface="Lato" panose="020F0502020204030203"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Lato" panose="020F0502020204030203" pitchFamily="34" charset="0"/>
                <a:ea typeface="Lato" panose="020F0502020204030203" pitchFamily="34" charset="0"/>
                <a:cs typeface="Lato" panose="020F0502020204030203"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Lato" panose="020F0502020204030203" pitchFamily="34" charset="0"/>
                <a:ea typeface="Lato" panose="020F0502020204030203" pitchFamily="34" charset="0"/>
                <a:cs typeface="Lato" panose="020F0502020204030203"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4000" b="1" dirty="0"/>
              <a:t>Luke 17:21 </a:t>
            </a:r>
            <a:r>
              <a:rPr lang="en-US" sz="4000" dirty="0"/>
              <a:t>(KJV) Neither shall they say, Lo here! or, lo there! for, behold,  the kingdom of God </a:t>
            </a:r>
            <a:endParaRPr lang="en-US" sz="4000" b="1" dirty="0">
              <a:solidFill>
                <a:srgbClr val="FFC000"/>
              </a:solidFill>
            </a:endParaRPr>
          </a:p>
        </p:txBody>
      </p:sp>
      <p:sp>
        <p:nvSpPr>
          <p:cNvPr id="5" name="TextBox 4"/>
          <p:cNvSpPr txBox="1"/>
          <p:nvPr/>
        </p:nvSpPr>
        <p:spPr>
          <a:xfrm>
            <a:off x="1" y="2437606"/>
            <a:ext cx="12191999" cy="987706"/>
          </a:xfrm>
          <a:prstGeom prst="rect">
            <a:avLst/>
          </a:prstGeom>
          <a:noFill/>
        </p:spPr>
        <p:txBody>
          <a:bodyPr wrap="square" rtlCol="0">
            <a:spAutoFit/>
          </a:bodyPr>
          <a:lstStyle/>
          <a:p>
            <a:pPr lvl="0" algn="ctr">
              <a:lnSpc>
                <a:spcPct val="120000"/>
              </a:lnSpc>
            </a:pPr>
            <a:r>
              <a:rPr lang="en-US" sz="4000" b="1" dirty="0">
                <a:solidFill>
                  <a:srgbClr val="FFC000"/>
                </a:solidFill>
                <a:latin typeface="Lato" panose="020F0502020204030203" pitchFamily="34" charset="0"/>
              </a:rPr>
              <a:t>is </a:t>
            </a:r>
            <a:r>
              <a:rPr lang="en-US" sz="4000" b="1" u="sng" dirty="0">
                <a:solidFill>
                  <a:srgbClr val="FFC000"/>
                </a:solidFill>
                <a:latin typeface="Lato" panose="020F0502020204030203" pitchFamily="34" charset="0"/>
              </a:rPr>
              <a:t>within</a:t>
            </a:r>
            <a:r>
              <a:rPr lang="en-US" sz="4000" b="1" dirty="0">
                <a:solidFill>
                  <a:srgbClr val="FFC000"/>
                </a:solidFill>
                <a:latin typeface="Lato" panose="020F0502020204030203" pitchFamily="34" charset="0"/>
              </a:rPr>
              <a:t> you</a:t>
            </a:r>
            <a:r>
              <a:rPr lang="en-US" sz="5400" b="1" dirty="0">
                <a:solidFill>
                  <a:srgbClr val="FFC000"/>
                </a:solidFill>
                <a:latin typeface="Lato" panose="020F0502020204030203" pitchFamily="34" charset="0"/>
              </a:rPr>
              <a:t>.</a:t>
            </a:r>
          </a:p>
        </p:txBody>
      </p:sp>
    </p:spTree>
    <p:extLst>
      <p:ext uri="{BB962C8B-B14F-4D97-AF65-F5344CB8AC3E}">
        <p14:creationId xmlns:p14="http://schemas.microsoft.com/office/powerpoint/2010/main" val="392724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CC93E105-09B9-4272-003F-03E980D7F74E}"/>
              </a:ext>
            </a:extLst>
          </p:cNvPr>
          <p:cNvSpPr txBox="1">
            <a:spLocks/>
          </p:cNvSpPr>
          <p:nvPr/>
        </p:nvSpPr>
        <p:spPr>
          <a:xfrm>
            <a:off x="1327150" y="1758950"/>
            <a:ext cx="9537700" cy="33401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Lato" panose="020F0502020204030203" pitchFamily="34" charset="0"/>
                <a:ea typeface="Lato" panose="020F0502020204030203" pitchFamily="34" charset="0"/>
                <a:cs typeface="Lato" panose="020F0502020204030203"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Lato" panose="020F0502020204030203" pitchFamily="34" charset="0"/>
                <a:ea typeface="Lato" panose="020F0502020204030203" pitchFamily="34" charset="0"/>
                <a:cs typeface="Lato" panose="020F0502020204030203"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Lato" panose="020F0502020204030203" pitchFamily="34" charset="0"/>
                <a:ea typeface="Lato" panose="020F0502020204030203" pitchFamily="34" charset="0"/>
                <a:cs typeface="Lato" panose="020F0502020204030203"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Lato" panose="020F0502020204030203" pitchFamily="34" charset="0"/>
                <a:ea typeface="Lato" panose="020F0502020204030203" pitchFamily="34" charset="0"/>
                <a:cs typeface="Lato" panose="020F0502020204030203"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lgn="l">
              <a:lnSpc>
                <a:spcPct val="150000"/>
              </a:lnSpc>
              <a:spcBef>
                <a:spcPts val="0"/>
              </a:spcBef>
              <a:spcAft>
                <a:spcPts val="1800"/>
              </a:spcAft>
            </a:pPr>
            <a:r>
              <a:rPr lang="en-US" sz="4000" dirty="0"/>
              <a:t>God’s reign becomes active </a:t>
            </a:r>
          </a:p>
          <a:p>
            <a:pPr lvl="1" algn="l">
              <a:lnSpc>
                <a:spcPct val="150000"/>
              </a:lnSpc>
              <a:spcBef>
                <a:spcPts val="0"/>
              </a:spcBef>
              <a:spcAft>
                <a:spcPts val="1800"/>
              </a:spcAft>
            </a:pPr>
            <a:r>
              <a:rPr lang="en-US" sz="4000" dirty="0"/>
              <a:t>		on the </a:t>
            </a:r>
            <a:r>
              <a:rPr lang="en-US" sz="4000" b="1" u="sng" dirty="0"/>
              <a:t>inside</a:t>
            </a:r>
          </a:p>
          <a:p>
            <a:pPr lvl="1" algn="l">
              <a:lnSpc>
                <a:spcPct val="150000"/>
              </a:lnSpc>
              <a:spcBef>
                <a:spcPts val="0"/>
              </a:spcBef>
              <a:spcAft>
                <a:spcPts val="1800"/>
              </a:spcAft>
            </a:pPr>
            <a:r>
              <a:rPr lang="en-US" sz="4000" dirty="0"/>
              <a:t>			so we must follow Jesus </a:t>
            </a:r>
            <a:r>
              <a:rPr lang="en-US" sz="4000" b="1" u="sng" dirty="0"/>
              <a:t>in</a:t>
            </a:r>
          </a:p>
        </p:txBody>
      </p:sp>
    </p:spTree>
    <p:extLst>
      <p:ext uri="{BB962C8B-B14F-4D97-AF65-F5344CB8AC3E}">
        <p14:creationId xmlns:p14="http://schemas.microsoft.com/office/powerpoint/2010/main" val="69272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4D24-4DA0-6342-81A5-302F74605BF3}"/>
              </a:ext>
            </a:extLst>
          </p:cNvPr>
          <p:cNvSpPr>
            <a:spLocks noGrp="1"/>
          </p:cNvSpPr>
          <p:nvPr>
            <p:ph type="title"/>
          </p:nvPr>
        </p:nvSpPr>
        <p:spPr>
          <a:ln>
            <a:noFill/>
          </a:ln>
        </p:spPr>
        <p:txBody>
          <a:bodyPr/>
          <a:lstStyle/>
          <a:p>
            <a:r>
              <a:rPr lang="en-US" dirty="0"/>
              <a:t>The Way In (Invitation)</a:t>
            </a:r>
          </a:p>
        </p:txBody>
      </p:sp>
      <p:sp>
        <p:nvSpPr>
          <p:cNvPr id="4" name="Content Placeholder 3">
            <a:extLst>
              <a:ext uri="{FF2B5EF4-FFF2-40B4-BE49-F238E27FC236}">
                <a16:creationId xmlns:a16="http://schemas.microsoft.com/office/drawing/2014/main" id="{B8B06399-4AE9-14FD-9AB0-82D30214302E}"/>
              </a:ext>
            </a:extLst>
          </p:cNvPr>
          <p:cNvSpPr txBox="1">
            <a:spLocks/>
          </p:cNvSpPr>
          <p:nvPr/>
        </p:nvSpPr>
        <p:spPr>
          <a:xfrm>
            <a:off x="664143" y="1340232"/>
            <a:ext cx="7273357" cy="480218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1"/>
                </a:solidFill>
                <a:latin typeface="Lato" panose="020F0502020204030203" pitchFamily="34" charset="0"/>
                <a:ea typeface="Lato" panose="020F0502020204030203" pitchFamily="34" charset="0"/>
                <a:cs typeface="Lato" panose="020F0502020204030203"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1"/>
                </a:solidFill>
                <a:latin typeface="Lato" panose="020F0502020204030203" pitchFamily="34" charset="0"/>
                <a:ea typeface="Lato" panose="020F0502020204030203" pitchFamily="34" charset="0"/>
                <a:cs typeface="Lato" panose="020F0502020204030203"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Lato" panose="020F0502020204030203" pitchFamily="34" charset="0"/>
                <a:ea typeface="Lato" panose="020F0502020204030203" pitchFamily="34" charset="0"/>
                <a:cs typeface="Lato" panose="020F0502020204030203"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1"/>
                </a:solidFill>
                <a:latin typeface="Lato" panose="020F0502020204030203" pitchFamily="34" charset="0"/>
                <a:ea typeface="Lato" panose="020F0502020204030203" pitchFamily="34" charset="0"/>
                <a:cs typeface="Lato" panose="020F0502020204030203"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70000"/>
              </a:lnSpc>
              <a:spcBef>
                <a:spcPts val="0"/>
              </a:spcBef>
            </a:pPr>
            <a:r>
              <a:rPr lang="en-US" sz="3200" dirty="0"/>
              <a:t>Make this a regular practice:</a:t>
            </a:r>
          </a:p>
          <a:p>
            <a:pPr lvl="1" algn="l">
              <a:lnSpc>
                <a:spcPct val="170000"/>
              </a:lnSpc>
              <a:spcBef>
                <a:spcPts val="0"/>
              </a:spcBef>
            </a:pPr>
            <a:r>
              <a:rPr lang="en-US" sz="3000" i="1" dirty="0"/>
              <a:t>Search me, God, and know my heart</a:t>
            </a:r>
          </a:p>
          <a:p>
            <a:pPr lvl="1" algn="l">
              <a:lnSpc>
                <a:spcPct val="170000"/>
              </a:lnSpc>
              <a:spcBef>
                <a:spcPts val="0"/>
              </a:spcBef>
            </a:pPr>
            <a:r>
              <a:rPr lang="en-US" sz="3000" i="1" dirty="0"/>
              <a:t>Test me and know my anxious thoughts</a:t>
            </a:r>
          </a:p>
          <a:p>
            <a:pPr lvl="1" algn="l">
              <a:lnSpc>
                <a:spcPct val="170000"/>
              </a:lnSpc>
              <a:spcBef>
                <a:spcPts val="0"/>
              </a:spcBef>
            </a:pPr>
            <a:r>
              <a:rPr lang="en-US" sz="3000" i="1" dirty="0"/>
              <a:t>See if there is any offensive way in me</a:t>
            </a:r>
          </a:p>
          <a:p>
            <a:pPr lvl="1" algn="l">
              <a:lnSpc>
                <a:spcPct val="170000"/>
              </a:lnSpc>
              <a:spcBef>
                <a:spcPts val="0"/>
              </a:spcBef>
            </a:pPr>
            <a:r>
              <a:rPr lang="en-US" sz="3000" i="1" dirty="0"/>
              <a:t>And lead me in the way everlasting</a:t>
            </a:r>
          </a:p>
          <a:p>
            <a:pPr algn="r">
              <a:lnSpc>
                <a:spcPct val="170000"/>
              </a:lnSpc>
              <a:spcBef>
                <a:spcPts val="0"/>
              </a:spcBef>
            </a:pPr>
            <a:r>
              <a:rPr lang="en-US" i="1" dirty="0"/>
              <a:t>(Psalm 139:23-24)</a:t>
            </a:r>
          </a:p>
        </p:txBody>
      </p:sp>
      <p:sp>
        <p:nvSpPr>
          <p:cNvPr id="5" name="TextBox 4">
            <a:extLst>
              <a:ext uri="{FF2B5EF4-FFF2-40B4-BE49-F238E27FC236}">
                <a16:creationId xmlns:a16="http://schemas.microsoft.com/office/drawing/2014/main" id="{40AF2124-3B48-3CEE-1FE7-3DC2C4C3D526}"/>
              </a:ext>
            </a:extLst>
          </p:cNvPr>
          <p:cNvSpPr txBox="1"/>
          <p:nvPr/>
        </p:nvSpPr>
        <p:spPr>
          <a:xfrm>
            <a:off x="8214626" y="2900889"/>
            <a:ext cx="3848099" cy="1015663"/>
          </a:xfrm>
          <a:prstGeom prst="rect">
            <a:avLst/>
          </a:prstGeom>
          <a:noFill/>
          <a:effectLst>
            <a:outerShdw blurRad="101600" dist="38100" dir="2700000" algn="tl" rotWithShape="0">
              <a:prstClr val="black">
                <a:alpha val="40000"/>
              </a:prstClr>
            </a:outerShdw>
          </a:effectLst>
        </p:spPr>
        <p:txBody>
          <a:bodyPr wrap="square" rtlCol="0">
            <a:spAutoFit/>
          </a:bodyPr>
          <a:lstStyle/>
          <a:p>
            <a:pPr algn="ctr"/>
            <a:r>
              <a:rPr lang="en-US" sz="6000" dirty="0">
                <a:solidFill>
                  <a:schemeClr val="bg1">
                    <a:lumMod val="85000"/>
                  </a:schemeClr>
                </a:solidFill>
                <a:effectLst>
                  <a:outerShdw blurRad="203200" dist="38100" dir="2700000" algn="tl" rotWithShape="0">
                    <a:prstClr val="black">
                      <a:alpha val="40000"/>
                    </a:prstClr>
                  </a:outerShdw>
                </a:effectLst>
                <a:latin typeface="Caveat" pitchFamily="2" charset="0"/>
                <a:ea typeface="Lato" panose="020F0502020204030203" pitchFamily="34" charset="0"/>
                <a:cs typeface="Lato" panose="020F0502020204030203" pitchFamily="34" charset="0"/>
              </a:rPr>
              <a:t>the way in</a:t>
            </a:r>
          </a:p>
        </p:txBody>
      </p:sp>
      <p:sp>
        <p:nvSpPr>
          <p:cNvPr id="6" name="Right Brace 5">
            <a:extLst>
              <a:ext uri="{FF2B5EF4-FFF2-40B4-BE49-F238E27FC236}">
                <a16:creationId xmlns:a16="http://schemas.microsoft.com/office/drawing/2014/main" id="{AB8062D3-C715-ED01-A8F0-B79710A86943}"/>
              </a:ext>
            </a:extLst>
          </p:cNvPr>
          <p:cNvSpPr/>
          <p:nvPr/>
        </p:nvSpPr>
        <p:spPr>
          <a:xfrm>
            <a:off x="7451356" y="2508831"/>
            <a:ext cx="681991" cy="2120921"/>
          </a:xfrm>
          <a:prstGeom prst="rightBrace">
            <a:avLst/>
          </a:prstGeom>
          <a:ln w="63500">
            <a:solidFill>
              <a:srgbClr val="3772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a:extLst>
              <a:ext uri="{FF2B5EF4-FFF2-40B4-BE49-F238E27FC236}">
                <a16:creationId xmlns:a16="http://schemas.microsoft.com/office/drawing/2014/main" id="{BB8D0A0E-CB51-9DA7-7222-97DEF72FAF72}"/>
              </a:ext>
            </a:extLst>
          </p:cNvPr>
          <p:cNvSpPr/>
          <p:nvPr/>
        </p:nvSpPr>
        <p:spPr>
          <a:xfrm>
            <a:off x="7451356" y="4822491"/>
            <a:ext cx="863599" cy="522286"/>
          </a:xfrm>
          <a:prstGeom prst="rightBrace">
            <a:avLst/>
          </a:prstGeom>
          <a:ln w="63500">
            <a:solidFill>
              <a:srgbClr val="3772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1BDB9F42-B56F-A6D4-18F4-F6EBCAAB153D}"/>
              </a:ext>
            </a:extLst>
          </p:cNvPr>
          <p:cNvSpPr txBox="1"/>
          <p:nvPr/>
        </p:nvSpPr>
        <p:spPr>
          <a:xfrm>
            <a:off x="8429056" y="4523837"/>
            <a:ext cx="3848099" cy="1938992"/>
          </a:xfrm>
          <a:prstGeom prst="rect">
            <a:avLst/>
          </a:prstGeom>
          <a:noFill/>
          <a:effectLst>
            <a:outerShdw blurRad="101600" dist="38100" dir="2700000" algn="tl" rotWithShape="0">
              <a:prstClr val="black">
                <a:alpha val="40000"/>
              </a:prstClr>
            </a:outerShdw>
          </a:effectLst>
        </p:spPr>
        <p:txBody>
          <a:bodyPr wrap="square" rtlCol="0">
            <a:spAutoFit/>
          </a:bodyPr>
          <a:lstStyle/>
          <a:p>
            <a:pPr algn="ctr"/>
            <a:r>
              <a:rPr lang="en-US" sz="6000" dirty="0">
                <a:solidFill>
                  <a:schemeClr val="bg1">
                    <a:lumMod val="85000"/>
                  </a:schemeClr>
                </a:solidFill>
                <a:effectLst>
                  <a:outerShdw blurRad="203200" dist="38100" dir="2700000" algn="tl" rotWithShape="0">
                    <a:prstClr val="black">
                      <a:alpha val="40000"/>
                    </a:prstClr>
                  </a:outerShdw>
                </a:effectLst>
                <a:latin typeface="Caveat" pitchFamily="2" charset="0"/>
                <a:ea typeface="Lato" panose="020F0502020204030203" pitchFamily="34" charset="0"/>
                <a:cs typeface="Lato" panose="020F0502020204030203" pitchFamily="34" charset="0"/>
              </a:rPr>
              <a:t>is the way on</a:t>
            </a:r>
          </a:p>
        </p:txBody>
      </p:sp>
    </p:spTree>
    <p:extLst>
      <p:ext uri="{BB962C8B-B14F-4D97-AF65-F5344CB8AC3E}">
        <p14:creationId xmlns:p14="http://schemas.microsoft.com/office/powerpoint/2010/main" val="274386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3E6E43F-83F2-5144-9781-D8C8CA70259B}"/>
              </a:ext>
            </a:extLst>
          </p:cNvPr>
          <p:cNvSpPr txBox="1"/>
          <p:nvPr/>
        </p:nvSpPr>
        <p:spPr>
          <a:xfrm>
            <a:off x="628135" y="5717719"/>
            <a:ext cx="10935730" cy="646331"/>
          </a:xfrm>
          <a:prstGeom prst="rect">
            <a:avLst/>
          </a:prstGeom>
          <a:noFill/>
          <a:effectLst/>
        </p:spPr>
        <p:txBody>
          <a:bodyPr wrap="square" rtlCol="0">
            <a:spAutoFit/>
          </a:bodyPr>
          <a:lstStyle/>
          <a:p>
            <a:pPr algn="ctr"/>
            <a:r>
              <a:rPr lang="en-US" sz="3600" b="1" dirty="0">
                <a:solidFill>
                  <a:schemeClr val="bg1"/>
                </a:solidFill>
                <a:latin typeface="Lato" panose="020F0502020204030203" pitchFamily="34" charset="0"/>
                <a:ea typeface="Lato" panose="020F0502020204030203" pitchFamily="34" charset="0"/>
                <a:cs typeface="Lato" panose="020F0502020204030203" pitchFamily="34" charset="0"/>
              </a:rPr>
              <a:t>Subtitle goes here</a:t>
            </a:r>
          </a:p>
        </p:txBody>
      </p:sp>
      <p:pic>
        <p:nvPicPr>
          <p:cNvPr id="9" name="Picture 8">
            <a:extLst>
              <a:ext uri="{FF2B5EF4-FFF2-40B4-BE49-F238E27FC236}">
                <a16:creationId xmlns:a16="http://schemas.microsoft.com/office/drawing/2014/main" id="{379C7FE7-96D2-9A45-B9A2-4E872B65E45A}"/>
              </a:ext>
            </a:extLst>
          </p:cNvPr>
          <p:cNvPicPr>
            <a:picLocks noChangeAspect="1"/>
          </p:cNvPicPr>
          <p:nvPr/>
        </p:nvPicPr>
        <p:blipFill>
          <a:blip r:embed="rId3"/>
          <a:stretch>
            <a:fillRect/>
          </a:stretch>
        </p:blipFill>
        <p:spPr>
          <a:xfrm>
            <a:off x="95791" y="5749201"/>
            <a:ext cx="867247" cy="1006853"/>
          </a:xfrm>
          <a:prstGeom prst="rect">
            <a:avLst/>
          </a:prstGeom>
        </p:spPr>
      </p:pic>
      <p:pic>
        <p:nvPicPr>
          <p:cNvPr id="3" name="Picture 2">
            <a:extLst>
              <a:ext uri="{FF2B5EF4-FFF2-40B4-BE49-F238E27FC236}">
                <a16:creationId xmlns:a16="http://schemas.microsoft.com/office/drawing/2014/main" id="{9334C068-A457-D445-A1F4-103221630C40}"/>
              </a:ext>
            </a:extLst>
          </p:cNvPr>
          <p:cNvPicPr>
            <a:picLocks noChangeAspect="1"/>
          </p:cNvPicPr>
          <p:nvPr/>
        </p:nvPicPr>
        <p:blipFill>
          <a:blip r:embed="rId4"/>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5176416A-3AFE-F64E-A05C-B5DDBC9B1146}"/>
              </a:ext>
            </a:extLst>
          </p:cNvPr>
          <p:cNvSpPr txBox="1"/>
          <p:nvPr/>
        </p:nvSpPr>
        <p:spPr>
          <a:xfrm>
            <a:off x="963038" y="2949534"/>
            <a:ext cx="10281610" cy="1015663"/>
          </a:xfrm>
          <a:prstGeom prst="rect">
            <a:avLst/>
          </a:prstGeom>
          <a:noFill/>
          <a:effectLst>
            <a:outerShdw blurRad="101600" dist="38100" dir="2700000" algn="tl" rotWithShape="0">
              <a:prstClr val="black">
                <a:alpha val="40000"/>
              </a:prstClr>
            </a:outerShdw>
          </a:effectLst>
        </p:spPr>
        <p:txBody>
          <a:bodyPr wrap="square" rtlCol="0">
            <a:spAutoFit/>
          </a:bodyPr>
          <a:lstStyle/>
          <a:p>
            <a:pPr algn="ctr"/>
            <a:r>
              <a:rPr lang="en-US" sz="6000" dirty="0">
                <a:solidFill>
                  <a:schemeClr val="bg1"/>
                </a:solidFill>
                <a:effectLst>
                  <a:outerShdw blurRad="203200" dist="38100" dir="2700000" algn="tl"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rPr>
              <a:t>Already Fully Loved </a:t>
            </a:r>
          </a:p>
        </p:txBody>
      </p:sp>
      <p:pic>
        <p:nvPicPr>
          <p:cNvPr id="10" name="Picture 9">
            <a:extLst>
              <a:ext uri="{FF2B5EF4-FFF2-40B4-BE49-F238E27FC236}">
                <a16:creationId xmlns:a16="http://schemas.microsoft.com/office/drawing/2014/main" id="{9472C770-D391-9B4B-BCE1-1B350B97F5B0}"/>
              </a:ext>
            </a:extLst>
          </p:cNvPr>
          <p:cNvPicPr>
            <a:picLocks noChangeAspect="1"/>
          </p:cNvPicPr>
          <p:nvPr/>
        </p:nvPicPr>
        <p:blipFill>
          <a:blip r:embed="rId3"/>
          <a:stretch>
            <a:fillRect/>
          </a:stretch>
        </p:blipFill>
        <p:spPr>
          <a:xfrm>
            <a:off x="243871" y="304771"/>
            <a:ext cx="768527" cy="892241"/>
          </a:xfrm>
          <a:prstGeom prst="rect">
            <a:avLst/>
          </a:prstGeom>
        </p:spPr>
      </p:pic>
    </p:spTree>
    <p:extLst>
      <p:ext uri="{BB962C8B-B14F-4D97-AF65-F5344CB8AC3E}">
        <p14:creationId xmlns:p14="http://schemas.microsoft.com/office/powerpoint/2010/main" val="48384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3E6E43F-83F2-5144-9781-D8C8CA70259B}"/>
              </a:ext>
            </a:extLst>
          </p:cNvPr>
          <p:cNvSpPr txBox="1"/>
          <p:nvPr/>
        </p:nvSpPr>
        <p:spPr>
          <a:xfrm>
            <a:off x="628135" y="5717719"/>
            <a:ext cx="10935730" cy="646331"/>
          </a:xfrm>
          <a:prstGeom prst="rect">
            <a:avLst/>
          </a:prstGeom>
          <a:noFill/>
          <a:effectLst/>
        </p:spPr>
        <p:txBody>
          <a:bodyPr wrap="square" rtlCol="0">
            <a:spAutoFit/>
          </a:bodyPr>
          <a:lstStyle/>
          <a:p>
            <a:pPr algn="ctr"/>
            <a:r>
              <a:rPr lang="en-US" sz="3600" b="1" dirty="0">
                <a:solidFill>
                  <a:schemeClr val="bg1"/>
                </a:solidFill>
                <a:latin typeface="Lato" panose="020F0502020204030203" pitchFamily="34" charset="0"/>
                <a:ea typeface="Lato" panose="020F0502020204030203" pitchFamily="34" charset="0"/>
                <a:cs typeface="Lato" panose="020F0502020204030203" pitchFamily="34" charset="0"/>
              </a:rPr>
              <a:t>Subtitle goes here</a:t>
            </a:r>
          </a:p>
        </p:txBody>
      </p:sp>
      <p:pic>
        <p:nvPicPr>
          <p:cNvPr id="9" name="Picture 8">
            <a:extLst>
              <a:ext uri="{FF2B5EF4-FFF2-40B4-BE49-F238E27FC236}">
                <a16:creationId xmlns:a16="http://schemas.microsoft.com/office/drawing/2014/main" id="{379C7FE7-96D2-9A45-B9A2-4E872B65E45A}"/>
              </a:ext>
            </a:extLst>
          </p:cNvPr>
          <p:cNvPicPr>
            <a:picLocks noChangeAspect="1"/>
          </p:cNvPicPr>
          <p:nvPr/>
        </p:nvPicPr>
        <p:blipFill>
          <a:blip r:embed="rId3"/>
          <a:stretch>
            <a:fillRect/>
          </a:stretch>
        </p:blipFill>
        <p:spPr>
          <a:xfrm>
            <a:off x="95791" y="5749201"/>
            <a:ext cx="867247" cy="1006853"/>
          </a:xfrm>
          <a:prstGeom prst="rect">
            <a:avLst/>
          </a:prstGeom>
        </p:spPr>
      </p:pic>
      <p:pic>
        <p:nvPicPr>
          <p:cNvPr id="3" name="Picture 2">
            <a:extLst>
              <a:ext uri="{FF2B5EF4-FFF2-40B4-BE49-F238E27FC236}">
                <a16:creationId xmlns:a16="http://schemas.microsoft.com/office/drawing/2014/main" id="{9334C068-A457-D445-A1F4-103221630C40}"/>
              </a:ext>
            </a:extLst>
          </p:cNvPr>
          <p:cNvPicPr>
            <a:picLocks noChangeAspect="1"/>
          </p:cNvPicPr>
          <p:nvPr/>
        </p:nvPicPr>
        <p:blipFill>
          <a:blip r:embed="rId4"/>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5176416A-3AFE-F64E-A05C-B5DDBC9B1146}"/>
              </a:ext>
            </a:extLst>
          </p:cNvPr>
          <p:cNvSpPr txBox="1"/>
          <p:nvPr/>
        </p:nvSpPr>
        <p:spPr>
          <a:xfrm>
            <a:off x="0" y="2026204"/>
            <a:ext cx="12191999" cy="2862322"/>
          </a:xfrm>
          <a:prstGeom prst="rect">
            <a:avLst/>
          </a:prstGeom>
          <a:noFill/>
          <a:effectLst>
            <a:outerShdw blurRad="101600" dist="38100" dir="2700000" algn="tl" rotWithShape="0">
              <a:prstClr val="black">
                <a:alpha val="40000"/>
              </a:prstClr>
            </a:outerShdw>
          </a:effectLst>
        </p:spPr>
        <p:txBody>
          <a:bodyPr wrap="square" rtlCol="0">
            <a:spAutoFit/>
          </a:bodyPr>
          <a:lstStyle/>
          <a:p>
            <a:pPr algn="ctr"/>
            <a:r>
              <a:rPr lang="en-US" sz="6000" dirty="0">
                <a:solidFill>
                  <a:schemeClr val="bg1"/>
                </a:solidFill>
                <a:effectLst>
                  <a:outerShdw blurRad="203200" dist="38100" dir="2700000" algn="tl"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rPr>
              <a:t>GOD IS LOVE</a:t>
            </a:r>
          </a:p>
          <a:p>
            <a:pPr algn="ctr"/>
            <a:r>
              <a:rPr lang="en-US" sz="6000" dirty="0">
                <a:solidFill>
                  <a:schemeClr val="bg1"/>
                </a:solidFill>
                <a:effectLst>
                  <a:outerShdw blurRad="203200" dist="38100" dir="2700000" algn="tl"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rPr>
              <a:t>&amp;</a:t>
            </a:r>
          </a:p>
          <a:p>
            <a:pPr algn="ctr"/>
            <a:r>
              <a:rPr lang="en-US" sz="6000" dirty="0">
                <a:solidFill>
                  <a:schemeClr val="bg1"/>
                </a:solidFill>
                <a:effectLst>
                  <a:outerShdw blurRad="203200" dist="38100" dir="2700000" algn="tl" rotWithShape="0">
                    <a:prstClr val="black">
                      <a:alpha val="40000"/>
                    </a:prstClr>
                  </a:outerShdw>
                </a:effectLst>
                <a:latin typeface="Lato" panose="020F0502020204030203" pitchFamily="34" charset="0"/>
                <a:ea typeface="Lato" panose="020F0502020204030203" pitchFamily="34" charset="0"/>
                <a:cs typeface="Lato" panose="020F0502020204030203" pitchFamily="34" charset="0"/>
              </a:rPr>
              <a:t>GOD LOVES YOU</a:t>
            </a:r>
          </a:p>
        </p:txBody>
      </p:sp>
      <p:pic>
        <p:nvPicPr>
          <p:cNvPr id="10" name="Picture 9">
            <a:extLst>
              <a:ext uri="{FF2B5EF4-FFF2-40B4-BE49-F238E27FC236}">
                <a16:creationId xmlns:a16="http://schemas.microsoft.com/office/drawing/2014/main" id="{9472C770-D391-9B4B-BCE1-1B350B97F5B0}"/>
              </a:ext>
            </a:extLst>
          </p:cNvPr>
          <p:cNvPicPr>
            <a:picLocks noChangeAspect="1"/>
          </p:cNvPicPr>
          <p:nvPr/>
        </p:nvPicPr>
        <p:blipFill>
          <a:blip r:embed="rId3"/>
          <a:stretch>
            <a:fillRect/>
          </a:stretch>
        </p:blipFill>
        <p:spPr>
          <a:xfrm>
            <a:off x="243871" y="304771"/>
            <a:ext cx="768527" cy="892241"/>
          </a:xfrm>
          <a:prstGeom prst="rect">
            <a:avLst/>
          </a:prstGeom>
        </p:spPr>
      </p:pic>
    </p:spTree>
    <p:extLst>
      <p:ext uri="{BB962C8B-B14F-4D97-AF65-F5344CB8AC3E}">
        <p14:creationId xmlns:p14="http://schemas.microsoft.com/office/powerpoint/2010/main" val="333239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CA298-11AE-E345-8D57-138C0ECE7010}"/>
              </a:ext>
            </a:extLst>
          </p:cNvPr>
          <p:cNvSpPr>
            <a:spLocks noGrp="1"/>
          </p:cNvSpPr>
          <p:nvPr>
            <p:ph idx="1"/>
          </p:nvPr>
        </p:nvSpPr>
        <p:spPr>
          <a:xfrm>
            <a:off x="406400" y="444500"/>
            <a:ext cx="11531599" cy="5995211"/>
          </a:xfrm>
        </p:spPr>
        <p:txBody>
          <a:bodyPr>
            <a:normAutofit lnSpcReduction="10000"/>
          </a:bodyPr>
          <a:lstStyle/>
          <a:p>
            <a:pPr marL="0" indent="0">
              <a:buNone/>
            </a:pPr>
            <a:r>
              <a:rPr lang="en-US" sz="3200" b="1" dirty="0"/>
              <a:t>Romans 5:1-8 </a:t>
            </a:r>
            <a:r>
              <a:rPr lang="en-US" sz="3200" dirty="0">
                <a:solidFill>
                  <a:srgbClr val="FFC000"/>
                </a:solidFill>
              </a:rPr>
              <a:t>Therefore, having been justified by faith, we have peace with God through our Lord Jesus Christ, 2 through whom we also have obtained our introduction by faith into this grace in which we stand; and we celebrate in hope of the glory of God.     </a:t>
            </a:r>
            <a:r>
              <a:rPr lang="en-US" sz="3200" dirty="0"/>
              <a:t>3 And not only this, but we also celebrate in our tribulations, knowing that tribulation brings about perseverance; 4 and perseverance, proven character; and proven character, hope; And hope does not put us to shame, because God’s love has been poured out into our hearts through the Holy Spirit, who has been given to us. 6 You see, at just the right time, when we were still powerless, Christ died for the ungodly. 7 Very rarely will anyone die for a righteous person, though for a good person someone might possibly dare to die. 8 But God demonstrates his own love for us in this: While we were still sinners, Christ died for us.</a:t>
            </a:r>
          </a:p>
          <a:p>
            <a:pPr marL="0" indent="0">
              <a:buNone/>
            </a:pPr>
            <a:endParaRPr lang="en-US" dirty="0"/>
          </a:p>
        </p:txBody>
      </p:sp>
    </p:spTree>
    <p:extLst>
      <p:ext uri="{BB962C8B-B14F-4D97-AF65-F5344CB8AC3E}">
        <p14:creationId xmlns:p14="http://schemas.microsoft.com/office/powerpoint/2010/main" val="1166857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CA298-11AE-E345-8D57-138C0ECE7010}"/>
              </a:ext>
            </a:extLst>
          </p:cNvPr>
          <p:cNvSpPr>
            <a:spLocks noGrp="1"/>
          </p:cNvSpPr>
          <p:nvPr>
            <p:ph idx="1"/>
          </p:nvPr>
        </p:nvSpPr>
        <p:spPr>
          <a:xfrm>
            <a:off x="406400" y="444500"/>
            <a:ext cx="11531599" cy="5995211"/>
          </a:xfrm>
        </p:spPr>
        <p:txBody>
          <a:bodyPr>
            <a:normAutofit lnSpcReduction="10000"/>
          </a:bodyPr>
          <a:lstStyle/>
          <a:p>
            <a:pPr marL="0" indent="0">
              <a:buNone/>
            </a:pPr>
            <a:r>
              <a:rPr lang="en-US" sz="3200" b="1" dirty="0"/>
              <a:t>Romans 5:1-8 </a:t>
            </a:r>
            <a:r>
              <a:rPr lang="en-US" sz="3200" dirty="0"/>
              <a:t>Therefore, having been justified by faith, we have peace with God through our Lord Jesus Christ, 2 through whom we also have obtained our introduction by faith into this grace in which we stand; and we celebrate in hope of the glory of God.     </a:t>
            </a:r>
            <a:r>
              <a:rPr lang="en-US" sz="3200" dirty="0">
                <a:solidFill>
                  <a:srgbClr val="FFC000"/>
                </a:solidFill>
              </a:rPr>
              <a:t>3 And not only this, but we also celebrate in our tribulations, knowing that tribulation brings about perseverance; 4 and perseverance, proven character; and proven character, hope; And hope does not put us to shame, </a:t>
            </a:r>
            <a:r>
              <a:rPr lang="en-US" sz="3200" dirty="0"/>
              <a:t>because God’s love has been poured out into our hearts through the Holy Spirit, who has been given to us. 6 You see, at just the right time, when we were still powerless, Christ died for the ungodly. 7 Very rarely will anyone die for a righteous person, though for a good person someone might possibly dare to die. 8 But God demonstrates his own love for us in this: While we were still sinners, Christ died for us.</a:t>
            </a:r>
          </a:p>
          <a:p>
            <a:pPr marL="0" indent="0">
              <a:buNone/>
            </a:pPr>
            <a:endParaRPr lang="en-US" dirty="0"/>
          </a:p>
        </p:txBody>
      </p:sp>
    </p:spTree>
    <p:extLst>
      <p:ext uri="{BB962C8B-B14F-4D97-AF65-F5344CB8AC3E}">
        <p14:creationId xmlns:p14="http://schemas.microsoft.com/office/powerpoint/2010/main" val="904900283"/>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tLastTemplate2021" id="{003D516B-1882-864E-9656-9097DFE9CF2C}" vid="{C49A7CED-050C-8146-BF5C-838B8BFB93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7062</TotalTime>
  <Words>2835</Words>
  <Application>Microsoft Macintosh PowerPoint</Application>
  <PresentationFormat>Widescreen</PresentationFormat>
  <Paragraphs>215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Caveat</vt:lpstr>
      <vt:lpstr>Lato</vt:lpstr>
      <vt:lpstr>Office Theme</vt:lpstr>
      <vt:lpstr>PowerPoint Presentation</vt:lpstr>
      <vt:lpstr>PowerPoint Presentation</vt:lpstr>
      <vt:lpstr>PowerPoint Presentation</vt:lpstr>
      <vt:lpstr>PowerPoint Presentation</vt:lpstr>
      <vt:lpstr>The Way In (Invitation)</vt:lpstr>
      <vt:lpstr>PowerPoint Presentation</vt:lpstr>
      <vt:lpstr>PowerPoint Presentation</vt:lpstr>
      <vt:lpstr>PowerPoint Presentation</vt:lpstr>
      <vt:lpstr>PowerPoint Presentation</vt:lpstr>
      <vt:lpstr>PowerPoint Presentation</vt:lpstr>
      <vt:lpstr>PowerPoint Presentation</vt:lpstr>
      <vt:lpstr>Invitation/ Practice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76</cp:revision>
  <dcterms:created xsi:type="dcterms:W3CDTF">2021-12-22T20:59:26Z</dcterms:created>
  <dcterms:modified xsi:type="dcterms:W3CDTF">2023-09-18T19:45:08Z</dcterms:modified>
</cp:coreProperties>
</file>